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1"/>
  </p:sldMasterIdLst>
  <p:notesMasterIdLst>
    <p:notesMasterId r:id="rId19"/>
  </p:notesMasterIdLst>
  <p:sldIdLst>
    <p:sldId id="256" r:id="rId2"/>
    <p:sldId id="297" r:id="rId3"/>
    <p:sldId id="263" r:id="rId4"/>
    <p:sldId id="266" r:id="rId5"/>
    <p:sldId id="268" r:id="rId6"/>
    <p:sldId id="311" r:id="rId7"/>
    <p:sldId id="276" r:id="rId8"/>
    <p:sldId id="278" r:id="rId9"/>
    <p:sldId id="306" r:id="rId10"/>
    <p:sldId id="308" r:id="rId11"/>
    <p:sldId id="309" r:id="rId12"/>
    <p:sldId id="282" r:id="rId13"/>
    <p:sldId id="313" r:id="rId14"/>
    <p:sldId id="291" r:id="rId15"/>
    <p:sldId id="310" r:id="rId16"/>
    <p:sldId id="299" r:id="rId17"/>
    <p:sldId id="312" r:id="rId18"/>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1186" userDrawn="1">
          <p15:clr>
            <a:srgbClr val="A4A3A4"/>
          </p15:clr>
        </p15:guide>
        <p15:guide id="3" pos="6743" userDrawn="1">
          <p15:clr>
            <a:srgbClr val="A4A3A4"/>
          </p15:clr>
        </p15:guide>
        <p15:guide id="4" pos="1527" userDrawn="1">
          <p15:clr>
            <a:srgbClr val="A4A3A4"/>
          </p15:clr>
        </p15:guide>
        <p15:guide id="5" pos="6425" userDrawn="1">
          <p15:clr>
            <a:srgbClr val="A4A3A4"/>
          </p15:clr>
        </p15:guide>
        <p15:guide id="6" pos="4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62"/>
    <p:restoredTop sz="79206" autoAdjust="0"/>
  </p:normalViewPr>
  <p:slideViewPr>
    <p:cSldViewPr snapToGrid="0" snapToObjects="1">
      <p:cViewPr>
        <p:scale>
          <a:sx n="90" d="100"/>
          <a:sy n="90" d="100"/>
        </p:scale>
        <p:origin x="568" y="144"/>
      </p:cViewPr>
      <p:guideLst>
        <p:guide orient="horz" pos="981"/>
        <p:guide pos="1186"/>
        <p:guide pos="6743"/>
        <p:guide pos="1527"/>
        <p:guide pos="6425"/>
        <p:guide pos="415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BE4CC4-AD53-E442-AA1A-9DF790CBBC45}" type="datetimeFigureOut">
              <a:rPr lang="en-GB" smtClean="0"/>
              <a:t>04/08/2024</a:t>
            </a:fld>
            <a:endParaRPr lang="en-GB"/>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sv-SE"/>
              <a:t>Redigera format för bakgrundstext
Nivå två
Nivå tre
Nivå fyra
Nivå fem</a:t>
            </a:r>
            <a:endParaRPr lang="en-GB"/>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0843E4-E56E-4B4A-9E04-96EC06DB37A5}" type="slidenum">
              <a:rPr lang="en-GB" smtClean="0"/>
              <a:t>‹#›</a:t>
            </a:fld>
            <a:endParaRPr lang="en-GB"/>
          </a:p>
        </p:txBody>
      </p:sp>
    </p:spTree>
    <p:extLst>
      <p:ext uri="{BB962C8B-B14F-4D97-AF65-F5344CB8AC3E}">
        <p14:creationId xmlns:p14="http://schemas.microsoft.com/office/powerpoint/2010/main" val="57016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Thanks</a:t>
            </a:r>
            <a:r>
              <a:rPr lang="sv-SE" dirty="0"/>
              <a:t> for the </a:t>
            </a:r>
            <a:r>
              <a:rPr lang="sv-SE" dirty="0" err="1"/>
              <a:t>introduction</a:t>
            </a:r>
            <a:endParaRPr lang="sv-SE" dirty="0"/>
          </a:p>
          <a:p>
            <a:r>
              <a:rPr lang="sv-SE" dirty="0" err="1"/>
              <a:t>Thank</a:t>
            </a:r>
            <a:r>
              <a:rPr lang="sv-SE" dirty="0"/>
              <a:t> </a:t>
            </a:r>
            <a:r>
              <a:rPr lang="sv-SE" dirty="0" err="1"/>
              <a:t>everyone</a:t>
            </a:r>
            <a:r>
              <a:rPr lang="sv-SE" dirty="0"/>
              <a:t> for </a:t>
            </a:r>
            <a:r>
              <a:rPr lang="sv-SE" dirty="0" err="1"/>
              <a:t>being</a:t>
            </a:r>
            <a:r>
              <a:rPr lang="sv-SE" dirty="0"/>
              <a:t> </a:t>
            </a:r>
            <a:r>
              <a:rPr lang="sv-SE" dirty="0" err="1"/>
              <a:t>here</a:t>
            </a:r>
            <a:endParaRPr lang="sv-SE" dirty="0"/>
          </a:p>
          <a:p>
            <a:r>
              <a:rPr lang="sv-SE" dirty="0" err="1"/>
              <a:t>This</a:t>
            </a:r>
            <a:r>
              <a:rPr lang="sv-SE" dirty="0"/>
              <a:t> </a:t>
            </a:r>
            <a:r>
              <a:rPr lang="sv-SE" dirty="0" err="1"/>
              <a:t>work</a:t>
            </a:r>
            <a:r>
              <a:rPr lang="sv-SE" dirty="0"/>
              <a:t> has </a:t>
            </a:r>
            <a:r>
              <a:rPr lang="sv-SE" dirty="0" err="1"/>
              <a:t>been</a:t>
            </a:r>
            <a:r>
              <a:rPr lang="sv-SE" dirty="0"/>
              <a:t> </a:t>
            </a:r>
            <a:r>
              <a:rPr lang="sv-SE" dirty="0" err="1"/>
              <a:t>done</a:t>
            </a:r>
            <a:r>
              <a:rPr lang="sv-SE" dirty="0"/>
              <a:t> </a:t>
            </a:r>
            <a:r>
              <a:rPr lang="sv-SE" dirty="0" err="1"/>
              <a:t>together</a:t>
            </a:r>
            <a:r>
              <a:rPr lang="sv-SE" dirty="0"/>
              <a:t> </a:t>
            </a:r>
            <a:r>
              <a:rPr lang="sv-SE" dirty="0" err="1"/>
              <a:t>with</a:t>
            </a:r>
            <a:r>
              <a:rPr lang="sv-SE" dirty="0"/>
              <a:t> Dan </a:t>
            </a:r>
            <a:r>
              <a:rPr lang="sv-SE" dirty="0" err="1"/>
              <a:t>Hedlin</a:t>
            </a:r>
            <a:r>
              <a:rPr lang="sv-SE" dirty="0"/>
              <a:t> and Edgar </a:t>
            </a:r>
            <a:r>
              <a:rPr lang="sv-SE" dirty="0" err="1"/>
              <a:t>Bueon</a:t>
            </a:r>
            <a:endParaRPr lang="sv-SE" dirty="0"/>
          </a:p>
        </p:txBody>
      </p:sp>
      <p:sp>
        <p:nvSpPr>
          <p:cNvPr id="4" name="Platshållare för bildnummer 3"/>
          <p:cNvSpPr>
            <a:spLocks noGrp="1"/>
          </p:cNvSpPr>
          <p:nvPr>
            <p:ph type="sldNum" sz="quarter" idx="5"/>
          </p:nvPr>
        </p:nvSpPr>
        <p:spPr/>
        <p:txBody>
          <a:bodyPr/>
          <a:lstStyle/>
          <a:p>
            <a:fld id="{890843E4-E56E-4B4A-9E04-96EC06DB37A5}" type="slidenum">
              <a:rPr lang="en-GB" smtClean="0"/>
              <a:t>1</a:t>
            </a:fld>
            <a:endParaRPr lang="en-GB"/>
          </a:p>
        </p:txBody>
      </p:sp>
    </p:spTree>
    <p:extLst>
      <p:ext uri="{BB962C8B-B14F-4D97-AF65-F5344CB8AC3E}">
        <p14:creationId xmlns:p14="http://schemas.microsoft.com/office/powerpoint/2010/main" val="3165352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Lower bias and variance in NPD compared to </a:t>
            </a:r>
            <a:r>
              <a:rPr lang="en-GB" dirty="0" err="1"/>
              <a:t>SRSm</a:t>
            </a:r>
            <a:endParaRPr lang="en-GB" dirty="0"/>
          </a:p>
          <a:p>
            <a:r>
              <a:rPr lang="en-GB" dirty="0"/>
              <a:t>Remain fixed as N grow</a:t>
            </a:r>
          </a:p>
        </p:txBody>
      </p:sp>
      <p:sp>
        <p:nvSpPr>
          <p:cNvPr id="4" name="Slide Number Placeholder 3"/>
          <p:cNvSpPr>
            <a:spLocks noGrp="1"/>
          </p:cNvSpPr>
          <p:nvPr>
            <p:ph type="sldNum" sz="quarter" idx="5"/>
          </p:nvPr>
        </p:nvSpPr>
        <p:spPr/>
        <p:txBody>
          <a:bodyPr/>
          <a:lstStyle/>
          <a:p>
            <a:fld id="{890843E4-E56E-4B4A-9E04-96EC06DB37A5}" type="slidenum">
              <a:rPr lang="en-GB" smtClean="0"/>
              <a:t>10</a:t>
            </a:fld>
            <a:endParaRPr lang="en-GB"/>
          </a:p>
        </p:txBody>
      </p:sp>
    </p:spTree>
    <p:extLst>
      <p:ext uri="{BB962C8B-B14F-4D97-AF65-F5344CB8AC3E}">
        <p14:creationId xmlns:p14="http://schemas.microsoft.com/office/powerpoint/2010/main" val="2044562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Decrease for </a:t>
            </a:r>
            <a:r>
              <a:rPr lang="en-GB" dirty="0" err="1"/>
              <a:t>SRSm</a:t>
            </a:r>
            <a:r>
              <a:rPr lang="en-GB"/>
              <a:t> an</a:t>
            </a:r>
            <a:endParaRPr lang="en-GB" dirty="0"/>
          </a:p>
        </p:txBody>
      </p:sp>
      <p:sp>
        <p:nvSpPr>
          <p:cNvPr id="4" name="Slide Number Placeholder 3"/>
          <p:cNvSpPr>
            <a:spLocks noGrp="1"/>
          </p:cNvSpPr>
          <p:nvPr>
            <p:ph type="sldNum" sz="quarter" idx="5"/>
          </p:nvPr>
        </p:nvSpPr>
        <p:spPr/>
        <p:txBody>
          <a:bodyPr/>
          <a:lstStyle/>
          <a:p>
            <a:fld id="{890843E4-E56E-4B4A-9E04-96EC06DB37A5}" type="slidenum">
              <a:rPr lang="en-GB" smtClean="0"/>
              <a:t>11</a:t>
            </a:fld>
            <a:endParaRPr lang="en-GB"/>
          </a:p>
        </p:txBody>
      </p:sp>
    </p:spTree>
    <p:extLst>
      <p:ext uri="{BB962C8B-B14F-4D97-AF65-F5344CB8AC3E}">
        <p14:creationId xmlns:p14="http://schemas.microsoft.com/office/powerpoint/2010/main" val="321094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en-GB" dirty="0"/>
                  <a:t>NPD: </a:t>
                </a:r>
                <a:endParaRPr lang="en-GB" sz="1200" i="1" kern="1200" dirty="0">
                  <a:solidFill>
                    <a:schemeClr val="tx1"/>
                  </a:solidFill>
                  <a:effectLst/>
                  <a:latin typeface="+mn-lt"/>
                  <a:ea typeface="+mn-ea"/>
                  <a:cs typeface="+mn-cs"/>
                </a:endParaRPr>
              </a:p>
              <a:p>
                <a14:m>
                  <m:oMath xmlns:m="http://schemas.openxmlformats.org/officeDocument/2006/math">
                    <m:sSubSup>
                      <m:sSubSupPr>
                        <m:ctrlPr>
                          <a:rPr lang="sv-SE" sz="1200" i="1" kern="1200" smtClean="0">
                            <a:solidFill>
                              <a:schemeClr val="tx1"/>
                            </a:solidFill>
                            <a:effectLst/>
                            <a:latin typeface="Cambria Math" panose="02040503050406030204" pitchFamily="18" charset="0"/>
                            <a:ea typeface="+mn-ea"/>
                            <a:cs typeface="+mn-cs"/>
                          </a:rPr>
                        </m:ctrlPr>
                      </m:sSubSupPr>
                      <m:e>
                        <m:r>
                          <a:rPr lang="en-GB" sz="1200" i="1" kern="1200">
                            <a:solidFill>
                              <a:schemeClr val="tx1"/>
                            </a:solidFill>
                            <a:effectLst/>
                            <a:latin typeface="Cambria Math" panose="02040503050406030204" pitchFamily="18" charset="0"/>
                            <a:ea typeface="+mn-ea"/>
                            <a:cs typeface="+mn-cs"/>
                          </a:rPr>
                          <m:t>𝑛</m:t>
                        </m:r>
                      </m:e>
                      <m:sub>
                        <m:r>
                          <a:rPr lang="en-GB" sz="1200" i="1" kern="1200">
                            <a:solidFill>
                              <a:schemeClr val="tx1"/>
                            </a:solidFill>
                            <a:effectLst/>
                            <a:latin typeface="Cambria Math" panose="02040503050406030204" pitchFamily="18" charset="0"/>
                            <a:ea typeface="+mn-ea"/>
                            <a:cs typeface="+mn-cs"/>
                          </a:rPr>
                          <m:t>𝑜</m:t>
                        </m:r>
                      </m:sub>
                      <m:sup>
                        <m:r>
                          <a:rPr lang="en-GB" sz="1200" i="1" kern="1200">
                            <a:solidFill>
                              <a:schemeClr val="tx1"/>
                            </a:solidFill>
                            <a:effectLst/>
                            <a:latin typeface="Cambria Math" panose="02040503050406030204" pitchFamily="18" charset="0"/>
                            <a:ea typeface="+mn-ea"/>
                            <a:cs typeface="+mn-cs"/>
                          </a:rPr>
                          <m:t>∗</m:t>
                        </m:r>
                      </m:sup>
                    </m:sSubSup>
                  </m:oMath>
                </a14:m>
                <a:r>
                  <a:rPr lang="en-GB" sz="1200" kern="1200" dirty="0">
                    <a:solidFill>
                      <a:schemeClr val="tx1"/>
                    </a:solidFill>
                    <a:effectLst/>
                    <a:latin typeface="+mn-lt"/>
                    <a:ea typeface="+mn-ea"/>
                    <a:cs typeface="+mn-cs"/>
                  </a:rPr>
                  <a:t> and MSE remain constant as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increase while </a:t>
                </a:r>
                <a14:m>
                  <m:oMath xmlns:m="http://schemas.openxmlformats.org/officeDocument/2006/math">
                    <m:sSub>
                      <m:sSubPr>
                        <m:ctrlPr>
                          <a:rPr lang="sv-SE" sz="1200" i="1" kern="1200">
                            <a:solidFill>
                              <a:schemeClr val="tx1"/>
                            </a:solidFill>
                            <a:effectLst/>
                            <a:latin typeface="Cambria Math" panose="02040503050406030204" pitchFamily="18" charset="0"/>
                            <a:ea typeface="+mn-ea"/>
                            <a:cs typeface="+mn-cs"/>
                          </a:rPr>
                        </m:ctrlPr>
                      </m:sSubPr>
                      <m:e>
                        <m:r>
                          <m:rPr>
                            <m:sty m:val="p"/>
                          </m:rPr>
                          <a:rPr lang="en-GB" sz="1200" kern="1200">
                            <a:solidFill>
                              <a:schemeClr val="tx1"/>
                            </a:solidFill>
                            <a:effectLst/>
                            <a:latin typeface="Cambria Math" panose="02040503050406030204" pitchFamily="18" charset="0"/>
                            <a:ea typeface="+mn-ea"/>
                            <a:cs typeface="+mn-cs"/>
                          </a:rPr>
                          <m:t>Δ</m:t>
                        </m:r>
                      </m:e>
                      <m:sub>
                        <m:r>
                          <m:rPr>
                            <m:sty m:val="p"/>
                          </m:rPr>
                          <a:rPr lang="en-GB" sz="1200" kern="1200">
                            <a:solidFill>
                              <a:schemeClr val="tx1"/>
                            </a:solidFill>
                            <a:effectLst/>
                            <a:latin typeface="Cambria Math" panose="02040503050406030204" pitchFamily="18" charset="0"/>
                            <a:ea typeface="+mn-ea"/>
                            <a:cs typeface="+mn-cs"/>
                          </a:rPr>
                          <m:t>o</m:t>
                        </m:r>
                      </m:sub>
                    </m:sSub>
                  </m:oMath>
                </a14:m>
                <a:r>
                  <a:rPr lang="en-GB" sz="1200" kern="1200" dirty="0">
                    <a:solidFill>
                      <a:schemeClr val="tx1"/>
                    </a:solidFill>
                    <a:effectLst/>
                    <a:latin typeface="+mn-lt"/>
                    <a:ea typeface="+mn-ea"/>
                    <a:cs typeface="+mn-cs"/>
                  </a:rPr>
                  <a:t> increases</a:t>
                </a:r>
                <a:r>
                  <a:rPr lang="sv-SE" dirty="0">
                    <a:effectLst/>
                  </a:rPr>
                  <a:t> </a:t>
                </a:r>
              </a:p>
              <a:p>
                <a:r>
                  <a:rPr lang="en-GB" sz="1200" kern="1200" dirty="0">
                    <a:solidFill>
                      <a:schemeClr val="tx1"/>
                    </a:solidFill>
                    <a:effectLst/>
                    <a:latin typeface="+mn-lt"/>
                    <a:ea typeface="+mn-ea"/>
                    <a:cs typeface="+mn-cs"/>
                  </a:rPr>
                  <a:t>That is, to retain constant MSE we must maintain the sampling fraction of 80%. </a:t>
                </a:r>
              </a:p>
              <a:p>
                <a:r>
                  <a:rPr lang="en-GB" sz="1200" kern="1200" dirty="0">
                    <a:solidFill>
                      <a:schemeClr val="tx1"/>
                    </a:solidFill>
                    <a:effectLst/>
                    <a:latin typeface="+mn-lt"/>
                    <a:ea typeface="+mn-ea"/>
                    <a:cs typeface="+mn-cs"/>
                  </a:rPr>
                  <a:t>If we were fortunate enough to have an SRS with full response, only 39 respondents would be needed, no matter the population size.</a:t>
                </a:r>
              </a:p>
              <a:p>
                <a:r>
                  <a:rPr lang="en-GB" sz="1200" kern="1200" dirty="0">
                    <a:solidFill>
                      <a:schemeClr val="tx1"/>
                    </a:solidFill>
                    <a:effectLst/>
                    <a:latin typeface="+mn-lt"/>
                    <a:ea typeface="+mn-ea"/>
                    <a:cs typeface="+mn-cs"/>
                  </a:rPr>
                  <a:t>Improved substantially by weighted, however, still an increased design effect as N grow</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SRSm</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was comparatively lower design effect than for</a:t>
                </a:r>
                <a:r>
                  <a:rPr lang="sv-SE" sz="1200" kern="1200" dirty="0">
                    <a:solidFill>
                      <a:schemeClr val="tx1"/>
                    </a:solidFill>
                    <a:effectLst/>
                    <a:latin typeface="+mn-lt"/>
                    <a:ea typeface="+mn-ea"/>
                    <a:cs typeface="+mn-cs"/>
                  </a:rPr>
                  <a:t> NPD</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for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𝑆𝑅</m:t>
                    </m:r>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𝑆</m:t>
                        </m:r>
                      </m:e>
                      <m:sub>
                        <m:r>
                          <a:rPr lang="en-GB" sz="1200" i="1" kern="1200">
                            <a:solidFill>
                              <a:schemeClr val="tx1"/>
                            </a:solidFill>
                            <a:effectLst/>
                            <a:latin typeface="Cambria Math" panose="02040503050406030204" pitchFamily="18" charset="0"/>
                            <a:ea typeface="+mn-ea"/>
                            <a:cs typeface="+mn-cs"/>
                          </a:rPr>
                          <m:t>𝑚</m:t>
                        </m:r>
                      </m:sub>
                    </m:sSub>
                  </m:oMath>
                </a14:m>
                <a:r>
                  <a:rPr lang="en-GB" sz="1200" kern="1200" dirty="0">
                    <a:solidFill>
                      <a:schemeClr val="tx1"/>
                    </a:solidFill>
                    <a:effectLst/>
                    <a:latin typeface="+mn-lt"/>
                    <a:ea typeface="+mn-ea"/>
                    <a:cs typeface="+mn-cs"/>
                  </a:rPr>
                  <a:t>, the damaging effect of the population size is present</a:t>
                </a:r>
                <a:r>
                  <a:rPr lang="sv-SE" dirty="0">
                    <a:effectLst/>
                  </a:rPr>
                  <a:t> </a:t>
                </a:r>
              </a:p>
              <a:p>
                <a:endParaRPr lang="sv-SE" dirty="0">
                  <a:effectLst/>
                </a:endParaRPr>
              </a:p>
              <a:p>
                <a14:m>
                  <m:oMath xmlns:m="http://schemas.openxmlformats.org/officeDocument/2006/math">
                    <m:sSub>
                      <m:sSubPr>
                        <m:ctrlPr>
                          <a:rPr lang="sv-SE" sz="1200" i="1" kern="1200">
                            <a:solidFill>
                              <a:schemeClr val="tx1"/>
                            </a:solidFill>
                            <a:effectLst/>
                            <a:latin typeface="Cambria Math" panose="02040503050406030204" pitchFamily="18" charset="0"/>
                            <a:ea typeface="+mn-ea"/>
                            <a:cs typeface="+mn-cs"/>
                          </a:rPr>
                        </m:ctrlPr>
                      </m:sSubPr>
                      <m:e>
                        <m:acc>
                          <m:accPr>
                            <m:chr m:val="̃"/>
                            <m:ctrlPr>
                              <a:rPr lang="sv-SE" sz="1200" i="1" kern="1200">
                                <a:solidFill>
                                  <a:schemeClr val="tx1"/>
                                </a:solidFill>
                                <a:effectLst/>
                                <a:latin typeface="Cambria Math" panose="02040503050406030204" pitchFamily="18" charset="0"/>
                                <a:ea typeface="+mn-ea"/>
                                <a:cs typeface="+mn-cs"/>
                              </a:rPr>
                            </m:ctrlPr>
                          </m:accPr>
                          <m:e>
                            <m:r>
                              <m:rPr>
                                <m:sty m:val="p"/>
                              </m:rPr>
                              <a:rPr lang="en-GB" sz="1200" kern="1200">
                                <a:solidFill>
                                  <a:schemeClr val="tx1"/>
                                </a:solidFill>
                                <a:effectLst/>
                                <a:latin typeface="Cambria Math" panose="02040503050406030204" pitchFamily="18" charset="0"/>
                                <a:ea typeface="+mn-ea"/>
                                <a:cs typeface="+mn-cs"/>
                              </a:rPr>
                              <m:t>Δ</m:t>
                            </m:r>
                          </m:e>
                        </m:acc>
                      </m:e>
                      <m:sub>
                        <m:r>
                          <m:rPr>
                            <m:sty m:val="p"/>
                          </m:rPr>
                          <a:rPr lang="en-GB" sz="1200" kern="1200">
                            <a:solidFill>
                              <a:schemeClr val="tx1"/>
                            </a:solidFill>
                            <a:effectLst/>
                            <a:latin typeface="Cambria Math" panose="02040503050406030204" pitchFamily="18" charset="0"/>
                            <a:ea typeface="+mn-ea"/>
                            <a:cs typeface="+mn-cs"/>
                          </a:rPr>
                          <m:t>m</m:t>
                        </m:r>
                      </m:sub>
                    </m:sSub>
                  </m:oMath>
                </a14:m>
                <a:r>
                  <a:rPr lang="en-GB" sz="1200" kern="1200" dirty="0">
                    <a:solidFill>
                      <a:schemeClr val="tx1"/>
                    </a:solidFill>
                    <a:effectLst/>
                    <a:latin typeface="+mn-lt"/>
                    <a:ea typeface="+mn-ea"/>
                    <a:cs typeface="+mn-cs"/>
                  </a:rPr>
                  <a:t> still increases with</a:t>
                </a:r>
                <a:r>
                  <a:rPr lang="en-GB" sz="1200" i="1" kern="1200" dirty="0">
                    <a:solidFill>
                      <a:schemeClr val="tx1"/>
                    </a:solidFill>
                    <a:effectLst/>
                    <a:latin typeface="+mn-lt"/>
                    <a:ea typeface="+mn-ea"/>
                    <a:cs typeface="+mn-cs"/>
                  </a:rPr>
                  <a:t> N </a:t>
                </a:r>
                <a:r>
                  <a:rPr lang="en-GB" sz="1200" kern="1200" dirty="0">
                    <a:solidFill>
                      <a:schemeClr val="tx1"/>
                    </a:solidFill>
                    <a:effectLst/>
                    <a:latin typeface="+mn-lt"/>
                    <a:ea typeface="+mn-ea"/>
                    <a:cs typeface="+mn-cs"/>
                  </a:rPr>
                  <a:t>while MSE remains rather constant.</a:t>
                </a:r>
                <a:r>
                  <a:rPr lang="sv-SE" dirty="0">
                    <a:effectLst/>
                  </a:rPr>
                  <a:t> </a:t>
                </a:r>
              </a:p>
              <a:p>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slight increase in </a:t>
                </a:r>
                <a14:m>
                  <m:oMath xmlns:m="http://schemas.openxmlformats.org/officeDocument/2006/math">
                    <m:sSubSup>
                      <m:sSubSupPr>
                        <m:ctrlPr>
                          <a:rPr lang="sv-SE" sz="1200" i="1" kern="1200">
                            <a:solidFill>
                              <a:schemeClr val="tx1"/>
                            </a:solidFill>
                            <a:effectLst/>
                            <a:latin typeface="Cambria Math" panose="02040503050406030204" pitchFamily="18" charset="0"/>
                            <a:ea typeface="+mn-ea"/>
                            <a:cs typeface="+mn-cs"/>
                          </a:rPr>
                        </m:ctrlPr>
                      </m:sSubSupPr>
                      <m:e>
                        <m:acc>
                          <m:accPr>
                            <m:chr m:val="̃"/>
                            <m:ctrlPr>
                              <a:rPr lang="sv-SE" sz="1200" i="1" kern="1200">
                                <a:solidFill>
                                  <a:schemeClr val="tx1"/>
                                </a:solidFill>
                                <a:effectLst/>
                                <a:latin typeface="Cambria Math" panose="02040503050406030204" pitchFamily="18" charset="0"/>
                                <a:ea typeface="+mn-ea"/>
                                <a:cs typeface="+mn-cs"/>
                              </a:rPr>
                            </m:ctrlPr>
                          </m:accPr>
                          <m:e>
                            <m:r>
                              <a:rPr lang="en-GB" sz="1200" i="1" kern="1200">
                                <a:solidFill>
                                  <a:schemeClr val="tx1"/>
                                </a:solidFill>
                                <a:effectLst/>
                                <a:latin typeface="Cambria Math" panose="02040503050406030204" pitchFamily="18" charset="0"/>
                                <a:ea typeface="+mn-ea"/>
                                <a:cs typeface="+mn-cs"/>
                              </a:rPr>
                              <m:t>𝑛</m:t>
                            </m:r>
                          </m:e>
                        </m:acc>
                      </m:e>
                      <m:sub>
                        <m:r>
                          <a:rPr lang="en-GB" sz="1200" i="1" kern="1200">
                            <a:solidFill>
                              <a:schemeClr val="tx1"/>
                            </a:solidFill>
                            <a:effectLst/>
                            <a:latin typeface="Cambria Math" panose="02040503050406030204" pitchFamily="18" charset="0"/>
                            <a:ea typeface="+mn-ea"/>
                            <a:cs typeface="+mn-cs"/>
                          </a:rPr>
                          <m:t>𝑚</m:t>
                        </m:r>
                      </m:sub>
                      <m:sup>
                        <m:r>
                          <a:rPr lang="en-GB" sz="1200" i="1" kern="1200">
                            <a:solidFill>
                              <a:schemeClr val="tx1"/>
                            </a:solidFill>
                            <a:effectLst/>
                            <a:latin typeface="Cambria Math" panose="02040503050406030204" pitchFamily="18" charset="0"/>
                            <a:ea typeface="+mn-ea"/>
                            <a:cs typeface="+mn-cs"/>
                          </a:rPr>
                          <m:t>∗</m:t>
                        </m:r>
                      </m:sup>
                    </m:sSubSup>
                  </m:oMath>
                </a14:m>
                <a:r>
                  <a:rPr lang="en-GB" sz="1200" kern="1200" dirty="0">
                    <a:solidFill>
                      <a:schemeClr val="tx1"/>
                    </a:solidFill>
                    <a:effectLst/>
                    <a:latin typeface="+mn-lt"/>
                    <a:ea typeface="+mn-ea"/>
                    <a:cs typeface="+mn-cs"/>
                  </a:rPr>
                  <a:t> was observed, just as when weights were applied in organic data. This suggests that the weights to a minor degree counter the negative effect of increased population size.  </a:t>
                </a:r>
                <a:endParaRPr lang="en-GB" dirty="0"/>
              </a:p>
            </p:txBody>
          </p:sp>
        </mc:Choice>
        <mc:Fallback xmlns="">
          <p:sp>
            <p:nvSpPr>
              <p:cNvPr id="3" name="Platshållare för anteckningar 2"/>
              <p:cNvSpPr>
                <a:spLocks noGrp="1"/>
              </p:cNvSpPr>
              <p:nvPr>
                <p:ph type="body" idx="1"/>
              </p:nvPr>
            </p:nvSpPr>
            <p:spPr/>
            <p:txBody>
              <a:bodyPr/>
              <a:lstStyle/>
              <a:p>
                <a:r>
                  <a:rPr lang="en-GB" dirty="0"/>
                  <a:t>Organic: </a:t>
                </a:r>
              </a:p>
              <a:p>
                <a:endParaRPr lang="en-GB" sz="1200" i="1"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𝑛</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a:t>
                </a:r>
                <a:r>
                  <a:rPr lang="en-GB" sz="1200" kern="1200" dirty="0">
                    <a:solidFill>
                      <a:schemeClr val="tx1"/>
                    </a:solidFill>
                    <a:effectLst/>
                    <a:latin typeface="+mn-lt"/>
                    <a:ea typeface="+mn-ea"/>
                    <a:cs typeface="+mn-cs"/>
                  </a:rPr>
                  <a:t> and MSE remain constant as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increase while </a:t>
                </a:r>
                <a:r>
                  <a:rPr lang="en-GB" sz="1200" i="0" kern="1200">
                    <a:solidFill>
                      <a:schemeClr val="tx1"/>
                    </a:solidFill>
                    <a:effectLst/>
                    <a:latin typeface="+mn-lt"/>
                    <a:ea typeface="+mn-ea"/>
                    <a:cs typeface="+mn-cs"/>
                  </a:rPr>
                  <a:t>Δ</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o</a:t>
                </a:r>
                <a:r>
                  <a:rPr lang="en-GB" sz="1200" kern="1200" dirty="0">
                    <a:solidFill>
                      <a:schemeClr val="tx1"/>
                    </a:solidFill>
                    <a:effectLst/>
                    <a:latin typeface="+mn-lt"/>
                    <a:ea typeface="+mn-ea"/>
                    <a:cs typeface="+mn-cs"/>
                  </a:rPr>
                  <a:t> increases</a:t>
                </a:r>
                <a:r>
                  <a:rPr lang="sv-SE" dirty="0">
                    <a:effectLst/>
                  </a:rPr>
                  <a:t> </a:t>
                </a:r>
              </a:p>
              <a:p>
                <a:endParaRPr lang="sv-SE" dirty="0">
                  <a:effectLst/>
                </a:endParaRPr>
              </a:p>
              <a:p>
                <a:r>
                  <a:rPr lang="en-GB" sz="1200" kern="1200" dirty="0">
                    <a:solidFill>
                      <a:schemeClr val="tx1"/>
                    </a:solidFill>
                    <a:effectLst/>
                    <a:latin typeface="+mn-lt"/>
                    <a:ea typeface="+mn-ea"/>
                    <a:cs typeface="+mn-cs"/>
                  </a:rPr>
                  <a:t>That is, to retain constant MSE we must maintain the sampling fraction of 80%.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we were fortunate enough to have an SRS with full response, only 39 respondents would be needed, no matter the population size.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Improved substantially by weighted, however, still an increased design effect as N grow</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SRSm</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was comparatively lower design effect than for organic data</a:t>
                </a:r>
                <a:r>
                  <a:rPr lang="sv-SE" dirty="0">
                    <a:effectLst/>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for </a:t>
                </a:r>
                <a:r>
                  <a:rPr lang="en-GB" sz="1200" i="0" kern="1200">
                    <a:solidFill>
                      <a:schemeClr val="tx1"/>
                    </a:solidFill>
                    <a:effectLst/>
                    <a:latin typeface="+mn-lt"/>
                    <a:ea typeface="+mn-ea"/>
                    <a:cs typeface="+mn-cs"/>
                  </a:rPr>
                  <a:t>𝑆𝑅𝑆</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the damaging effect of the population size is present</a:t>
                </a:r>
                <a:r>
                  <a:rPr lang="sv-SE" dirty="0">
                    <a:effectLst/>
                  </a:rPr>
                  <a:t> </a:t>
                </a:r>
              </a:p>
              <a:p>
                <a:endParaRPr lang="sv-SE" dirty="0">
                  <a:effectLst/>
                </a:endParaRPr>
              </a:p>
              <a:p>
                <a:r>
                  <a:rPr lang="en-GB" sz="1200" i="0" kern="1200">
                    <a:solidFill>
                      <a:schemeClr val="tx1"/>
                    </a:solidFill>
                    <a:effectLst/>
                    <a:latin typeface="+mn-lt"/>
                    <a:ea typeface="+mn-ea"/>
                    <a:cs typeface="+mn-cs"/>
                  </a:rPr>
                  <a:t>Δ</a:t>
                </a:r>
                <a:r>
                  <a:rPr lang="sv-SE" sz="1200" i="0" kern="1200">
                    <a:solidFill>
                      <a:schemeClr val="tx1"/>
                    </a:solidFill>
                    <a:effectLst/>
                    <a:latin typeface="+mn-lt"/>
                    <a:ea typeface="+mn-ea"/>
                    <a:cs typeface="+mn-cs"/>
                  </a:rPr>
                  <a:t> ̃_</a:t>
                </a:r>
                <a:r>
                  <a:rPr lang="en-GB" sz="1200" i="0" kern="1200">
                    <a:solidFill>
                      <a:schemeClr val="tx1"/>
                    </a:solidFill>
                    <a:effectLst/>
                    <a:latin typeface="+mn-lt"/>
                    <a:ea typeface="+mn-ea"/>
                    <a:cs typeface="+mn-cs"/>
                  </a:rPr>
                  <a:t>m</a:t>
                </a:r>
                <a:r>
                  <a:rPr lang="en-GB" sz="1200" kern="1200" dirty="0">
                    <a:solidFill>
                      <a:schemeClr val="tx1"/>
                    </a:solidFill>
                    <a:effectLst/>
                    <a:latin typeface="+mn-lt"/>
                    <a:ea typeface="+mn-ea"/>
                    <a:cs typeface="+mn-cs"/>
                  </a:rPr>
                  <a:t> still increases with</a:t>
                </a:r>
                <a:r>
                  <a:rPr lang="en-GB" sz="1200" i="1" kern="1200" dirty="0">
                    <a:solidFill>
                      <a:schemeClr val="tx1"/>
                    </a:solidFill>
                    <a:effectLst/>
                    <a:latin typeface="+mn-lt"/>
                    <a:ea typeface="+mn-ea"/>
                    <a:cs typeface="+mn-cs"/>
                  </a:rPr>
                  <a:t> N </a:t>
                </a:r>
                <a:r>
                  <a:rPr lang="en-GB" sz="1200" kern="1200" dirty="0">
                    <a:solidFill>
                      <a:schemeClr val="tx1"/>
                    </a:solidFill>
                    <a:effectLst/>
                    <a:latin typeface="+mn-lt"/>
                    <a:ea typeface="+mn-ea"/>
                    <a:cs typeface="+mn-cs"/>
                  </a:rPr>
                  <a:t>while MSE remains rather constant.</a:t>
                </a:r>
                <a:r>
                  <a:rPr lang="sv-SE" dirty="0">
                    <a:effectLst/>
                  </a:rPr>
                  <a:t> </a:t>
                </a:r>
              </a:p>
              <a:p>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slight increase in </a:t>
                </a:r>
                <a:r>
                  <a:rPr lang="en-GB" sz="1200" i="0" kern="1200">
                    <a:solidFill>
                      <a:schemeClr val="tx1"/>
                    </a:solidFill>
                    <a:effectLst/>
                    <a:latin typeface="+mn-lt"/>
                    <a:ea typeface="+mn-ea"/>
                    <a:cs typeface="+mn-cs"/>
                  </a:rPr>
                  <a:t>𝑛</a:t>
                </a:r>
                <a:r>
                  <a:rPr lang="sv-SE" sz="1200" i="0" kern="1200">
                    <a:solidFill>
                      <a:schemeClr val="tx1"/>
                    </a:solidFill>
                    <a:effectLst/>
                    <a:latin typeface="+mn-lt"/>
                    <a:ea typeface="+mn-ea"/>
                    <a:cs typeface="+mn-cs"/>
                  </a:rPr>
                  <a:t> ̃_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was observed, just as when weights were applied in organic data. This suggests that the weights to a minor degree counter the negative effect of increased population size.  </a:t>
                </a:r>
                <a:endParaRPr lang="en-GB" dirty="0"/>
              </a:p>
            </p:txBody>
          </p:sp>
        </mc:Fallback>
      </mc:AlternateContent>
      <p:sp>
        <p:nvSpPr>
          <p:cNvPr id="4" name="Platshållare för bildnummer 3"/>
          <p:cNvSpPr>
            <a:spLocks noGrp="1"/>
          </p:cNvSpPr>
          <p:nvPr>
            <p:ph type="sldNum" sz="quarter" idx="5"/>
          </p:nvPr>
        </p:nvSpPr>
        <p:spPr/>
        <p:txBody>
          <a:bodyPr/>
          <a:lstStyle/>
          <a:p>
            <a:fld id="{890843E4-E56E-4B4A-9E04-96EC06DB37A5}" type="slidenum">
              <a:rPr lang="en-GB" smtClean="0"/>
              <a:t>12</a:t>
            </a:fld>
            <a:endParaRPr lang="en-GB"/>
          </a:p>
        </p:txBody>
      </p:sp>
    </p:spTree>
    <p:extLst>
      <p:ext uri="{BB962C8B-B14F-4D97-AF65-F5344CB8AC3E}">
        <p14:creationId xmlns:p14="http://schemas.microsoft.com/office/powerpoint/2010/main" val="1421628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en-GB" dirty="0"/>
                  <a:t>Highlight two parts that was interesting, namely weighted Y1 and unweighted Y3</a:t>
                </a:r>
              </a:p>
              <a:p>
                <a:endParaRPr lang="en-GB" dirty="0"/>
              </a:p>
              <a:p>
                <a:r>
                  <a:rPr lang="en-GB" dirty="0"/>
                  <a:t>NPD: </a:t>
                </a:r>
                <a:endParaRPr lang="en-GB" sz="1200" i="1" kern="1200" dirty="0">
                  <a:solidFill>
                    <a:schemeClr val="tx1"/>
                  </a:solidFill>
                  <a:effectLst/>
                  <a:latin typeface="+mn-lt"/>
                  <a:ea typeface="+mn-ea"/>
                  <a:cs typeface="+mn-cs"/>
                </a:endParaRPr>
              </a:p>
              <a:p>
                <a14:m>
                  <m:oMath xmlns:m="http://schemas.openxmlformats.org/officeDocument/2006/math">
                    <m:sSubSup>
                      <m:sSubSupPr>
                        <m:ctrlPr>
                          <a:rPr lang="sv-SE" sz="1200" i="1" kern="1200" smtClean="0">
                            <a:solidFill>
                              <a:schemeClr val="tx1"/>
                            </a:solidFill>
                            <a:effectLst/>
                            <a:latin typeface="Cambria Math" panose="02040503050406030204" pitchFamily="18" charset="0"/>
                            <a:ea typeface="+mn-ea"/>
                            <a:cs typeface="+mn-cs"/>
                          </a:rPr>
                        </m:ctrlPr>
                      </m:sSubSupPr>
                      <m:e>
                        <m:r>
                          <a:rPr lang="en-GB" sz="1200" i="1" kern="1200">
                            <a:solidFill>
                              <a:schemeClr val="tx1"/>
                            </a:solidFill>
                            <a:effectLst/>
                            <a:latin typeface="Cambria Math" panose="02040503050406030204" pitchFamily="18" charset="0"/>
                            <a:ea typeface="+mn-ea"/>
                            <a:cs typeface="+mn-cs"/>
                          </a:rPr>
                          <m:t>𝑛</m:t>
                        </m:r>
                      </m:e>
                      <m:sub>
                        <m:r>
                          <a:rPr lang="en-GB" sz="1200" i="1" kern="1200">
                            <a:solidFill>
                              <a:schemeClr val="tx1"/>
                            </a:solidFill>
                            <a:effectLst/>
                            <a:latin typeface="Cambria Math" panose="02040503050406030204" pitchFamily="18" charset="0"/>
                            <a:ea typeface="+mn-ea"/>
                            <a:cs typeface="+mn-cs"/>
                          </a:rPr>
                          <m:t>𝑜</m:t>
                        </m:r>
                      </m:sub>
                      <m:sup>
                        <m:r>
                          <a:rPr lang="en-GB" sz="1200" i="1" kern="1200">
                            <a:solidFill>
                              <a:schemeClr val="tx1"/>
                            </a:solidFill>
                            <a:effectLst/>
                            <a:latin typeface="Cambria Math" panose="02040503050406030204" pitchFamily="18" charset="0"/>
                            <a:ea typeface="+mn-ea"/>
                            <a:cs typeface="+mn-cs"/>
                          </a:rPr>
                          <m:t>∗</m:t>
                        </m:r>
                      </m:sup>
                    </m:sSubSup>
                  </m:oMath>
                </a14:m>
                <a:r>
                  <a:rPr lang="en-GB" sz="1200" kern="1200" dirty="0">
                    <a:solidFill>
                      <a:schemeClr val="tx1"/>
                    </a:solidFill>
                    <a:effectLst/>
                    <a:latin typeface="+mn-lt"/>
                    <a:ea typeface="+mn-ea"/>
                    <a:cs typeface="+mn-cs"/>
                  </a:rPr>
                  <a:t> remain rather constant as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increase while </a:t>
                </a:r>
                <a14:m>
                  <m:oMath xmlns:m="http://schemas.openxmlformats.org/officeDocument/2006/math">
                    <m:sSub>
                      <m:sSubPr>
                        <m:ctrlPr>
                          <a:rPr lang="sv-SE" sz="1200" i="1" kern="1200">
                            <a:solidFill>
                              <a:schemeClr val="tx1"/>
                            </a:solidFill>
                            <a:effectLst/>
                            <a:latin typeface="Cambria Math" panose="02040503050406030204" pitchFamily="18" charset="0"/>
                            <a:ea typeface="+mn-ea"/>
                            <a:cs typeface="+mn-cs"/>
                          </a:rPr>
                        </m:ctrlPr>
                      </m:sSubPr>
                      <m:e>
                        <m:r>
                          <m:rPr>
                            <m:sty m:val="p"/>
                          </m:rPr>
                          <a:rPr lang="en-GB" sz="1200" kern="1200">
                            <a:solidFill>
                              <a:schemeClr val="tx1"/>
                            </a:solidFill>
                            <a:effectLst/>
                            <a:latin typeface="Cambria Math" panose="02040503050406030204" pitchFamily="18" charset="0"/>
                            <a:ea typeface="+mn-ea"/>
                            <a:cs typeface="+mn-cs"/>
                          </a:rPr>
                          <m:t>Δ</m:t>
                        </m:r>
                      </m:e>
                      <m:sub>
                        <m:r>
                          <m:rPr>
                            <m:sty m:val="p"/>
                          </m:rPr>
                          <a:rPr lang="en-GB" sz="1200" kern="1200">
                            <a:solidFill>
                              <a:schemeClr val="tx1"/>
                            </a:solidFill>
                            <a:effectLst/>
                            <a:latin typeface="Cambria Math" panose="02040503050406030204" pitchFamily="18" charset="0"/>
                            <a:ea typeface="+mn-ea"/>
                            <a:cs typeface="+mn-cs"/>
                          </a:rPr>
                          <m:t>o</m:t>
                        </m:r>
                      </m:sub>
                    </m:sSub>
                  </m:oMath>
                </a14:m>
                <a:r>
                  <a:rPr lang="en-GB" sz="1200" kern="1200" dirty="0">
                    <a:solidFill>
                      <a:schemeClr val="tx1"/>
                    </a:solidFill>
                    <a:effectLst/>
                    <a:latin typeface="+mn-lt"/>
                    <a:ea typeface="+mn-ea"/>
                    <a:cs typeface="+mn-cs"/>
                  </a:rPr>
                  <a:t> increases</a:t>
                </a:r>
                <a:r>
                  <a:rPr lang="sv-SE" dirty="0">
                    <a:effectLst/>
                  </a:rPr>
                  <a:t> </a:t>
                </a:r>
              </a:p>
              <a:p>
                <a:r>
                  <a:rPr lang="en-GB" sz="1200" kern="1200" dirty="0">
                    <a:solidFill>
                      <a:schemeClr val="tx1"/>
                    </a:solidFill>
                    <a:effectLst/>
                    <a:latin typeface="+mn-lt"/>
                    <a:ea typeface="+mn-ea"/>
                    <a:cs typeface="+mn-cs"/>
                  </a:rPr>
                  <a:t>That is, to retain constant MSE we must maintain the sampling fraction of 80%.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SRSm</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was comparatively lower design effect than for</a:t>
                </a:r>
                <a:r>
                  <a:rPr lang="sv-SE" sz="1200" kern="1200" dirty="0">
                    <a:solidFill>
                      <a:schemeClr val="tx1"/>
                    </a:solidFill>
                    <a:effectLst/>
                    <a:latin typeface="+mn-lt"/>
                    <a:ea typeface="+mn-ea"/>
                    <a:cs typeface="+mn-cs"/>
                  </a:rPr>
                  <a:t> NPD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for </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𝑆𝑅</m:t>
                    </m:r>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𝑆</m:t>
                        </m:r>
                      </m:e>
                      <m:sub>
                        <m:r>
                          <a:rPr lang="en-GB" sz="1200" i="1" kern="1200">
                            <a:solidFill>
                              <a:schemeClr val="tx1"/>
                            </a:solidFill>
                            <a:effectLst/>
                            <a:latin typeface="Cambria Math" panose="02040503050406030204" pitchFamily="18" charset="0"/>
                            <a:ea typeface="+mn-ea"/>
                            <a:cs typeface="+mn-cs"/>
                          </a:rPr>
                          <m:t>𝑚</m:t>
                        </m:r>
                      </m:sub>
                    </m:sSub>
                  </m:oMath>
                </a14:m>
                <a:r>
                  <a:rPr lang="en-GB" sz="1200" kern="1200" dirty="0">
                    <a:solidFill>
                      <a:schemeClr val="tx1"/>
                    </a:solidFill>
                    <a:effectLst/>
                    <a:latin typeface="+mn-lt"/>
                    <a:ea typeface="+mn-ea"/>
                    <a:cs typeface="+mn-cs"/>
                  </a:rPr>
                  <a:t>, the damaging effect of the population size is present</a:t>
                </a:r>
                <a:r>
                  <a:rPr lang="sv-SE" dirty="0">
                    <a:effectLst/>
                  </a:rPr>
                  <a:t> </a:t>
                </a:r>
              </a:p>
              <a:p>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slight increase in </a:t>
                </a:r>
                <a14:m>
                  <m:oMath xmlns:m="http://schemas.openxmlformats.org/officeDocument/2006/math">
                    <m:sSubSup>
                      <m:sSubSupPr>
                        <m:ctrlPr>
                          <a:rPr lang="sv-SE" sz="1200" i="1" kern="1200">
                            <a:solidFill>
                              <a:schemeClr val="tx1"/>
                            </a:solidFill>
                            <a:effectLst/>
                            <a:latin typeface="Cambria Math" panose="02040503050406030204" pitchFamily="18" charset="0"/>
                            <a:ea typeface="+mn-ea"/>
                            <a:cs typeface="+mn-cs"/>
                          </a:rPr>
                        </m:ctrlPr>
                      </m:sSubSupPr>
                      <m:e>
                        <m:acc>
                          <m:accPr>
                            <m:chr m:val="̃"/>
                            <m:ctrlPr>
                              <a:rPr lang="sv-SE" sz="1200" i="1" kern="1200">
                                <a:solidFill>
                                  <a:schemeClr val="tx1"/>
                                </a:solidFill>
                                <a:effectLst/>
                                <a:latin typeface="Cambria Math" panose="02040503050406030204" pitchFamily="18" charset="0"/>
                                <a:ea typeface="+mn-ea"/>
                                <a:cs typeface="+mn-cs"/>
                              </a:rPr>
                            </m:ctrlPr>
                          </m:accPr>
                          <m:e>
                            <m:r>
                              <a:rPr lang="en-GB" sz="1200" i="1" kern="1200">
                                <a:solidFill>
                                  <a:schemeClr val="tx1"/>
                                </a:solidFill>
                                <a:effectLst/>
                                <a:latin typeface="Cambria Math" panose="02040503050406030204" pitchFamily="18" charset="0"/>
                                <a:ea typeface="+mn-ea"/>
                                <a:cs typeface="+mn-cs"/>
                              </a:rPr>
                              <m:t>𝑛</m:t>
                            </m:r>
                          </m:e>
                        </m:acc>
                      </m:e>
                      <m:sub>
                        <m:r>
                          <a:rPr lang="en-GB" sz="1200" i="1" kern="1200">
                            <a:solidFill>
                              <a:schemeClr val="tx1"/>
                            </a:solidFill>
                            <a:effectLst/>
                            <a:latin typeface="Cambria Math" panose="02040503050406030204" pitchFamily="18" charset="0"/>
                            <a:ea typeface="+mn-ea"/>
                            <a:cs typeface="+mn-cs"/>
                          </a:rPr>
                          <m:t>𝑚</m:t>
                        </m:r>
                      </m:sub>
                      <m:sup>
                        <m:r>
                          <a:rPr lang="en-GB" sz="1200" i="1" kern="1200">
                            <a:solidFill>
                              <a:schemeClr val="tx1"/>
                            </a:solidFill>
                            <a:effectLst/>
                            <a:latin typeface="Cambria Math" panose="02040503050406030204" pitchFamily="18" charset="0"/>
                            <a:ea typeface="+mn-ea"/>
                            <a:cs typeface="+mn-cs"/>
                          </a:rPr>
                          <m:t>∗</m:t>
                        </m:r>
                      </m:sup>
                    </m:sSubSup>
                  </m:oMath>
                </a14:m>
                <a:r>
                  <a:rPr lang="en-GB" sz="1200" kern="1200" dirty="0">
                    <a:solidFill>
                      <a:schemeClr val="tx1"/>
                    </a:solidFill>
                    <a:effectLst/>
                    <a:latin typeface="+mn-lt"/>
                    <a:ea typeface="+mn-ea"/>
                    <a:cs typeface="+mn-cs"/>
                  </a:rPr>
                  <a:t> was observed, just as when weights were applied in organic data. This suggests that the weights to a minor degree counter the negative effect of increased population size.  </a:t>
                </a:r>
                <a:endParaRPr lang="en-GB" dirty="0"/>
              </a:p>
            </p:txBody>
          </p:sp>
        </mc:Choice>
        <mc:Fallback xmlns="">
          <p:sp>
            <p:nvSpPr>
              <p:cNvPr id="3" name="Platshållare för anteckningar 2"/>
              <p:cNvSpPr>
                <a:spLocks noGrp="1"/>
              </p:cNvSpPr>
              <p:nvPr>
                <p:ph type="body" idx="1"/>
              </p:nvPr>
            </p:nvSpPr>
            <p:spPr/>
            <p:txBody>
              <a:bodyPr/>
              <a:lstStyle/>
              <a:p>
                <a:r>
                  <a:rPr lang="en-GB" dirty="0"/>
                  <a:t>Organic: </a:t>
                </a:r>
              </a:p>
              <a:p>
                <a:endParaRPr lang="en-GB" sz="1200" i="1"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𝑛</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a:t>
                </a:r>
                <a:r>
                  <a:rPr lang="en-GB" sz="1200" kern="1200" dirty="0">
                    <a:solidFill>
                      <a:schemeClr val="tx1"/>
                    </a:solidFill>
                    <a:effectLst/>
                    <a:latin typeface="+mn-lt"/>
                    <a:ea typeface="+mn-ea"/>
                    <a:cs typeface="+mn-cs"/>
                  </a:rPr>
                  <a:t> and MSE remain constant as </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increase while </a:t>
                </a:r>
                <a:r>
                  <a:rPr lang="en-GB" sz="1200" i="0" kern="1200">
                    <a:solidFill>
                      <a:schemeClr val="tx1"/>
                    </a:solidFill>
                    <a:effectLst/>
                    <a:latin typeface="+mn-lt"/>
                    <a:ea typeface="+mn-ea"/>
                    <a:cs typeface="+mn-cs"/>
                  </a:rPr>
                  <a:t>Δ</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o</a:t>
                </a:r>
                <a:r>
                  <a:rPr lang="en-GB" sz="1200" kern="1200" dirty="0">
                    <a:solidFill>
                      <a:schemeClr val="tx1"/>
                    </a:solidFill>
                    <a:effectLst/>
                    <a:latin typeface="+mn-lt"/>
                    <a:ea typeface="+mn-ea"/>
                    <a:cs typeface="+mn-cs"/>
                  </a:rPr>
                  <a:t> increases</a:t>
                </a:r>
                <a:r>
                  <a:rPr lang="sv-SE" dirty="0">
                    <a:effectLst/>
                  </a:rPr>
                  <a:t> </a:t>
                </a:r>
              </a:p>
              <a:p>
                <a:endParaRPr lang="sv-SE" dirty="0">
                  <a:effectLst/>
                </a:endParaRPr>
              </a:p>
              <a:p>
                <a:r>
                  <a:rPr lang="en-GB" sz="1200" kern="1200" dirty="0">
                    <a:solidFill>
                      <a:schemeClr val="tx1"/>
                    </a:solidFill>
                    <a:effectLst/>
                    <a:latin typeface="+mn-lt"/>
                    <a:ea typeface="+mn-ea"/>
                    <a:cs typeface="+mn-cs"/>
                  </a:rPr>
                  <a:t>That is, to retain constant MSE we must maintain the sampling fraction of 80%.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we were fortunate enough to have an SRS with full response, only 39 respondents would be needed, no matter the population size.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Improved substantially by weighted, however, still an increased design effect as N grow</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SRSm</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was comparatively lower design effect than for organic data</a:t>
                </a:r>
                <a:r>
                  <a:rPr lang="sv-SE" dirty="0">
                    <a:effectLst/>
                  </a:rPr>
                  <a:t> </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even for </a:t>
                </a:r>
                <a:r>
                  <a:rPr lang="en-GB" sz="1200" i="0" kern="1200">
                    <a:solidFill>
                      <a:schemeClr val="tx1"/>
                    </a:solidFill>
                    <a:effectLst/>
                    <a:latin typeface="+mn-lt"/>
                    <a:ea typeface="+mn-ea"/>
                    <a:cs typeface="+mn-cs"/>
                  </a:rPr>
                  <a:t>𝑆𝑅𝑆</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the damaging effect of the population size is present</a:t>
                </a:r>
                <a:r>
                  <a:rPr lang="sv-SE" dirty="0">
                    <a:effectLst/>
                  </a:rPr>
                  <a:t> </a:t>
                </a:r>
              </a:p>
              <a:p>
                <a:endParaRPr lang="sv-SE" dirty="0">
                  <a:effectLst/>
                </a:endParaRPr>
              </a:p>
              <a:p>
                <a:r>
                  <a:rPr lang="en-GB" sz="1200" i="0" kern="1200">
                    <a:solidFill>
                      <a:schemeClr val="tx1"/>
                    </a:solidFill>
                    <a:effectLst/>
                    <a:latin typeface="+mn-lt"/>
                    <a:ea typeface="+mn-ea"/>
                    <a:cs typeface="+mn-cs"/>
                  </a:rPr>
                  <a:t>Δ</a:t>
                </a:r>
                <a:r>
                  <a:rPr lang="sv-SE" sz="1200" i="0" kern="1200">
                    <a:solidFill>
                      <a:schemeClr val="tx1"/>
                    </a:solidFill>
                    <a:effectLst/>
                    <a:latin typeface="+mn-lt"/>
                    <a:ea typeface="+mn-ea"/>
                    <a:cs typeface="+mn-cs"/>
                  </a:rPr>
                  <a:t> ̃_</a:t>
                </a:r>
                <a:r>
                  <a:rPr lang="en-GB" sz="1200" i="0" kern="1200">
                    <a:solidFill>
                      <a:schemeClr val="tx1"/>
                    </a:solidFill>
                    <a:effectLst/>
                    <a:latin typeface="+mn-lt"/>
                    <a:ea typeface="+mn-ea"/>
                    <a:cs typeface="+mn-cs"/>
                  </a:rPr>
                  <a:t>m</a:t>
                </a:r>
                <a:r>
                  <a:rPr lang="en-GB" sz="1200" kern="1200" dirty="0">
                    <a:solidFill>
                      <a:schemeClr val="tx1"/>
                    </a:solidFill>
                    <a:effectLst/>
                    <a:latin typeface="+mn-lt"/>
                    <a:ea typeface="+mn-ea"/>
                    <a:cs typeface="+mn-cs"/>
                  </a:rPr>
                  <a:t> still increases with</a:t>
                </a:r>
                <a:r>
                  <a:rPr lang="en-GB" sz="1200" i="1" kern="1200" dirty="0">
                    <a:solidFill>
                      <a:schemeClr val="tx1"/>
                    </a:solidFill>
                    <a:effectLst/>
                    <a:latin typeface="+mn-lt"/>
                    <a:ea typeface="+mn-ea"/>
                    <a:cs typeface="+mn-cs"/>
                  </a:rPr>
                  <a:t> N </a:t>
                </a:r>
                <a:r>
                  <a:rPr lang="en-GB" sz="1200" kern="1200" dirty="0">
                    <a:solidFill>
                      <a:schemeClr val="tx1"/>
                    </a:solidFill>
                    <a:effectLst/>
                    <a:latin typeface="+mn-lt"/>
                    <a:ea typeface="+mn-ea"/>
                    <a:cs typeface="+mn-cs"/>
                  </a:rPr>
                  <a:t>while MSE remains rather constant.</a:t>
                </a:r>
                <a:r>
                  <a:rPr lang="sv-SE" dirty="0">
                    <a:effectLst/>
                  </a:rPr>
                  <a:t> </a:t>
                </a:r>
              </a:p>
              <a:p>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slight increase in </a:t>
                </a:r>
                <a:r>
                  <a:rPr lang="en-GB" sz="1200" i="0" kern="1200">
                    <a:solidFill>
                      <a:schemeClr val="tx1"/>
                    </a:solidFill>
                    <a:effectLst/>
                    <a:latin typeface="+mn-lt"/>
                    <a:ea typeface="+mn-ea"/>
                    <a:cs typeface="+mn-cs"/>
                  </a:rPr>
                  <a:t>𝑛</a:t>
                </a:r>
                <a:r>
                  <a:rPr lang="sv-SE" sz="1200" i="0" kern="1200">
                    <a:solidFill>
                      <a:schemeClr val="tx1"/>
                    </a:solidFill>
                    <a:effectLst/>
                    <a:latin typeface="+mn-lt"/>
                    <a:ea typeface="+mn-ea"/>
                    <a:cs typeface="+mn-cs"/>
                  </a:rPr>
                  <a:t> ̃_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was observed, just as when weights were applied in organic data. This suggests that the weights to a minor degree counter the negative effect of increased population size.  </a:t>
                </a:r>
                <a:endParaRPr lang="en-GB" dirty="0"/>
              </a:p>
            </p:txBody>
          </p:sp>
        </mc:Fallback>
      </mc:AlternateContent>
      <p:sp>
        <p:nvSpPr>
          <p:cNvPr id="4" name="Platshållare för bildnummer 3"/>
          <p:cNvSpPr>
            <a:spLocks noGrp="1"/>
          </p:cNvSpPr>
          <p:nvPr>
            <p:ph type="sldNum" sz="quarter" idx="5"/>
          </p:nvPr>
        </p:nvSpPr>
        <p:spPr/>
        <p:txBody>
          <a:bodyPr/>
          <a:lstStyle/>
          <a:p>
            <a:fld id="{890843E4-E56E-4B4A-9E04-96EC06DB37A5}" type="slidenum">
              <a:rPr lang="en-GB" smtClean="0"/>
              <a:t>13</a:t>
            </a:fld>
            <a:endParaRPr lang="en-GB"/>
          </a:p>
        </p:txBody>
      </p:sp>
    </p:spTree>
    <p:extLst>
      <p:ext uri="{BB962C8B-B14F-4D97-AF65-F5344CB8AC3E}">
        <p14:creationId xmlns:p14="http://schemas.microsoft.com/office/powerpoint/2010/main" val="3568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NPD over </a:t>
            </a:r>
            <a:r>
              <a:rPr lang="sv-SE" dirty="0" err="1"/>
              <a:t>esimate</a:t>
            </a:r>
            <a:r>
              <a:rPr lang="sv-SE" dirty="0"/>
              <a:t> the </a:t>
            </a:r>
            <a:r>
              <a:rPr lang="sv-SE" dirty="0" err="1"/>
              <a:t>variance</a:t>
            </a:r>
            <a:endParaRPr lang="sv-SE" dirty="0"/>
          </a:p>
        </p:txBody>
      </p:sp>
      <p:sp>
        <p:nvSpPr>
          <p:cNvPr id="4" name="Platshållare för bildnummer 3"/>
          <p:cNvSpPr>
            <a:spLocks noGrp="1"/>
          </p:cNvSpPr>
          <p:nvPr>
            <p:ph type="sldNum" sz="quarter" idx="5"/>
          </p:nvPr>
        </p:nvSpPr>
        <p:spPr/>
        <p:txBody>
          <a:bodyPr/>
          <a:lstStyle/>
          <a:p>
            <a:fld id="{890843E4-E56E-4B4A-9E04-96EC06DB37A5}" type="slidenum">
              <a:rPr lang="en-GB" smtClean="0"/>
              <a:t>14</a:t>
            </a:fld>
            <a:endParaRPr lang="en-GB"/>
          </a:p>
        </p:txBody>
      </p:sp>
    </p:spTree>
    <p:extLst>
      <p:ext uri="{BB962C8B-B14F-4D97-AF65-F5344CB8AC3E}">
        <p14:creationId xmlns:p14="http://schemas.microsoft.com/office/powerpoint/2010/main" val="54767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90843E4-E56E-4B4A-9E04-96EC06DB37A5}" type="slidenum">
              <a:rPr lang="en-GB" smtClean="0"/>
              <a:t>16</a:t>
            </a:fld>
            <a:endParaRPr lang="en-GB"/>
          </a:p>
        </p:txBody>
      </p:sp>
    </p:spTree>
    <p:extLst>
      <p:ext uri="{BB962C8B-B14F-4D97-AF65-F5344CB8AC3E}">
        <p14:creationId xmlns:p14="http://schemas.microsoft.com/office/powerpoint/2010/main" val="172607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nonprobability data can be any kind of data that is not collected with a probability sampling design, e.g. web scraped data</a:t>
            </a:r>
            <a:endParaRPr lang="en-GB" dirty="0"/>
          </a:p>
          <a:p>
            <a:endParaRPr lang="en-GB" dirty="0"/>
          </a:p>
          <a:p>
            <a:r>
              <a:rPr lang="sv-SE" dirty="0" err="1">
                <a:effectLst/>
              </a:rPr>
              <a:t>We</a:t>
            </a:r>
            <a:r>
              <a:rPr lang="sv-SE" dirty="0">
                <a:effectLst/>
              </a:rPr>
              <a:t> focus on </a:t>
            </a:r>
            <a:r>
              <a:rPr lang="sv-SE" dirty="0" err="1">
                <a:effectLst/>
              </a:rPr>
              <a:t>error</a:t>
            </a:r>
            <a:r>
              <a:rPr lang="sv-SE" dirty="0">
                <a:effectLst/>
              </a:rPr>
              <a:t> </a:t>
            </a:r>
            <a:r>
              <a:rPr lang="sv-SE" dirty="0" err="1">
                <a:effectLst/>
              </a:rPr>
              <a:t>caused</a:t>
            </a:r>
            <a:r>
              <a:rPr lang="sv-SE" dirty="0">
                <a:effectLst/>
              </a:rPr>
              <a:t> by </a:t>
            </a:r>
            <a:r>
              <a:rPr lang="sv-SE" dirty="0" err="1">
                <a:effectLst/>
              </a:rPr>
              <a:t>missing</a:t>
            </a:r>
            <a:r>
              <a:rPr lang="sv-SE" dirty="0">
                <a:effectLst/>
              </a:rPr>
              <a:t> </a:t>
            </a:r>
            <a:r>
              <a:rPr lang="sv-SE" dirty="0" err="1">
                <a:effectLst/>
              </a:rPr>
              <a:t>values</a:t>
            </a:r>
            <a:r>
              <a:rPr lang="sv-SE" dirty="0">
                <a:effectLst/>
              </a:rPr>
              <a:t>, </a:t>
            </a:r>
          </a:p>
          <a:p>
            <a:r>
              <a:rPr lang="sv-SE" dirty="0" err="1">
                <a:effectLst/>
              </a:rPr>
              <a:t>We</a:t>
            </a:r>
            <a:r>
              <a:rPr lang="sv-SE" dirty="0">
                <a:effectLst/>
              </a:rPr>
              <a:t> </a:t>
            </a:r>
            <a:r>
              <a:rPr lang="sv-SE" dirty="0" err="1">
                <a:effectLst/>
              </a:rPr>
              <a:t>assume</a:t>
            </a:r>
            <a:r>
              <a:rPr lang="sv-SE" dirty="0">
                <a:effectLst/>
              </a:rPr>
              <a:t> </a:t>
            </a:r>
            <a:r>
              <a:rPr lang="sv-SE" dirty="0" err="1">
                <a:effectLst/>
              </a:rPr>
              <a:t>there</a:t>
            </a:r>
            <a:r>
              <a:rPr lang="sv-SE" dirty="0">
                <a:effectLst/>
              </a:rPr>
              <a:t> </a:t>
            </a:r>
            <a:r>
              <a:rPr lang="sv-SE" dirty="0" err="1">
                <a:effectLst/>
              </a:rPr>
              <a:t>answers</a:t>
            </a:r>
            <a:r>
              <a:rPr lang="sv-SE" dirty="0">
                <a:effectLst/>
              </a:rPr>
              <a:t> </a:t>
            </a:r>
            <a:r>
              <a:rPr lang="sv-SE" dirty="0" err="1">
                <a:effectLst/>
              </a:rPr>
              <a:t>provided</a:t>
            </a:r>
            <a:r>
              <a:rPr lang="sv-SE" dirty="0">
                <a:effectLst/>
              </a:rPr>
              <a:t> </a:t>
            </a:r>
            <a:r>
              <a:rPr lang="sv-SE" dirty="0" err="1">
                <a:effectLst/>
              </a:rPr>
              <a:t>are</a:t>
            </a:r>
            <a:r>
              <a:rPr lang="sv-SE" dirty="0">
                <a:effectLst/>
              </a:rPr>
              <a:t> </a:t>
            </a:r>
            <a:r>
              <a:rPr lang="sv-SE" dirty="0" err="1">
                <a:effectLst/>
              </a:rPr>
              <a:t>correct</a:t>
            </a:r>
            <a:r>
              <a:rPr lang="sv-SE" dirty="0">
                <a:effectLst/>
              </a:rPr>
              <a:t>, </a:t>
            </a:r>
            <a:r>
              <a:rPr lang="sv-SE" dirty="0" err="1">
                <a:effectLst/>
              </a:rPr>
              <a:t>e.i</a:t>
            </a:r>
            <a:r>
              <a:rPr lang="sv-SE" dirty="0">
                <a:effectLst/>
              </a:rPr>
              <a:t> no </a:t>
            </a:r>
            <a:r>
              <a:rPr lang="sv-SE" dirty="0" err="1">
                <a:effectLst/>
              </a:rPr>
              <a:t>measurement</a:t>
            </a:r>
            <a:r>
              <a:rPr lang="sv-SE" dirty="0">
                <a:effectLst/>
              </a:rPr>
              <a:t> </a:t>
            </a:r>
            <a:r>
              <a:rPr lang="sv-SE" dirty="0" err="1">
                <a:effectLst/>
              </a:rPr>
              <a:t>error</a:t>
            </a:r>
            <a:r>
              <a:rPr lang="sv-SE" dirty="0">
                <a:effectLst/>
              </a:rPr>
              <a:t> or </a:t>
            </a:r>
            <a:r>
              <a:rPr lang="sv-SE" dirty="0" err="1">
                <a:effectLst/>
              </a:rPr>
              <a:t>specification</a:t>
            </a:r>
            <a:r>
              <a:rPr lang="sv-SE" dirty="0">
                <a:effectLst/>
              </a:rPr>
              <a:t> </a:t>
            </a:r>
            <a:r>
              <a:rPr lang="sv-SE" dirty="0" err="1">
                <a:effectLst/>
              </a:rPr>
              <a:t>error</a:t>
            </a:r>
            <a:r>
              <a:rPr lang="sv-SE" dirty="0">
                <a:effectLst/>
              </a:rPr>
              <a:t> for </a:t>
            </a:r>
            <a:r>
              <a:rPr lang="sv-SE" dirty="0" err="1">
                <a:effectLst/>
              </a:rPr>
              <a:t>example</a:t>
            </a:r>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Realm of design based inference, not model based</a:t>
            </a:r>
          </a:p>
          <a:p>
            <a:endParaRPr lang="en-GB" dirty="0"/>
          </a:p>
        </p:txBody>
      </p:sp>
      <p:sp>
        <p:nvSpPr>
          <p:cNvPr id="4" name="Platshållare för bildnummer 3"/>
          <p:cNvSpPr>
            <a:spLocks noGrp="1"/>
          </p:cNvSpPr>
          <p:nvPr>
            <p:ph type="sldNum" sz="quarter" idx="5"/>
          </p:nvPr>
        </p:nvSpPr>
        <p:spPr/>
        <p:txBody>
          <a:bodyPr/>
          <a:lstStyle/>
          <a:p>
            <a:fld id="{890843E4-E56E-4B4A-9E04-96EC06DB37A5}" type="slidenum">
              <a:rPr lang="en-GB" smtClean="0"/>
              <a:t>2</a:t>
            </a:fld>
            <a:endParaRPr lang="en-GB"/>
          </a:p>
        </p:txBody>
      </p:sp>
    </p:spTree>
    <p:extLst>
      <p:ext uri="{BB962C8B-B14F-4D97-AF65-F5344CB8AC3E}">
        <p14:creationId xmlns:p14="http://schemas.microsoft.com/office/powerpoint/2010/main" val="167021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sv-SE" dirty="0"/>
                  <a:t>S </a:t>
                </a:r>
                <a:r>
                  <a:rPr lang="sv-SE" dirty="0" err="1"/>
                  <a:t>finate</a:t>
                </a:r>
                <a:r>
                  <a:rPr lang="sv-SE" dirty="0"/>
                  <a:t> population </a:t>
                </a:r>
                <a:r>
                  <a:rPr lang="sv-SE" dirty="0" err="1"/>
                  <a:t>variance</a:t>
                </a:r>
                <a:r>
                  <a:rPr lang="sv-SE" dirty="0"/>
                  <a:t> </a:t>
                </a:r>
                <a:r>
                  <a:rPr lang="sv-SE" dirty="0" err="1"/>
                  <a:t>of</a:t>
                </a:r>
                <a:r>
                  <a:rPr lang="sv-SE" dirty="0"/>
                  <a:t> 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three different components that influence the error</a:t>
                </a:r>
                <a:endParaRPr lang="en-GB" sz="1200" kern="1200" dirty="0">
                  <a:solidFill>
                    <a:schemeClr val="tx1"/>
                  </a:solidFill>
                  <a:effectLst/>
                  <a:latin typeface="+mn-lt"/>
                  <a:ea typeface="+mn-ea"/>
                  <a:cs typeface="+mn-cs"/>
                </a:endParaRPr>
              </a:p>
              <a:p>
                <a14:m>
                  <m:oMath xmlns:m="http://schemas.openxmlformats.org/officeDocument/2006/math">
                    <m:r>
                      <m:rPr>
                        <m:nor/>
                      </m:rPr>
                      <a:rPr lang="en-GB" i="1" dirty="0"/>
                      <m:t>Data</m:t>
                    </m:r>
                    <m:r>
                      <m:rPr>
                        <m:nor/>
                      </m:rPr>
                      <a:rPr lang="en-GB" i="1" dirty="0"/>
                      <m:t> </m:t>
                    </m:r>
                    <m:r>
                      <m:rPr>
                        <m:nor/>
                      </m:rPr>
                      <a:rPr lang="en-GB" i="1" dirty="0"/>
                      <m:t>quality</m:t>
                    </m:r>
                    <m:r>
                      <m:rPr>
                        <m:nor/>
                      </m:rPr>
                      <a:rPr lang="sv-SE" b="0" i="1" dirty="0" smtClean="0"/>
                      <m:t> ∗ </m:t>
                    </m:r>
                    <m:r>
                      <m:rPr>
                        <m:nor/>
                      </m:rPr>
                      <a:rPr lang="en-GB" i="1" dirty="0"/>
                      <m:t>Problem</m:t>
                    </m:r>
                    <m:r>
                      <m:rPr>
                        <m:nor/>
                      </m:rPr>
                      <a:rPr lang="en-GB" i="1" dirty="0"/>
                      <m:t> </m:t>
                    </m:r>
                    <m:r>
                      <m:rPr>
                        <m:nor/>
                      </m:rPr>
                      <a:rPr lang="en-GB" i="1" dirty="0"/>
                      <m:t>difficulty</m:t>
                    </m:r>
                    <m:r>
                      <m:rPr>
                        <m:nor/>
                      </m:rPr>
                      <a:rPr lang="en-GB" i="1" dirty="0"/>
                      <m:t> </m:t>
                    </m:r>
                    <m:r>
                      <m:rPr>
                        <m:nor/>
                      </m:rPr>
                      <a:rPr lang="sv-SE" b="0" i="1" dirty="0" smtClean="0"/>
                      <m:t>∗ </m:t>
                    </m:r>
                    <m:r>
                      <m:rPr>
                        <m:nor/>
                      </m:rPr>
                      <a:rPr lang="en-GB" i="1" dirty="0"/>
                      <m:t>Data</m:t>
                    </m:r>
                    <m:r>
                      <m:rPr>
                        <m:nor/>
                      </m:rPr>
                      <a:rPr lang="en-GB" i="1" dirty="0"/>
                      <m:t> </m:t>
                    </m:r>
                    <m:r>
                      <m:rPr>
                        <m:nor/>
                      </m:rPr>
                      <a:rPr lang="en-GB" i="1" dirty="0"/>
                      <m:t>quantity</m:t>
                    </m:r>
                  </m:oMath>
                </a14:m>
                <a:r>
                  <a:rPr lang="sv-SE" dirty="0"/>
                  <a:t> </a:t>
                </a:r>
                <a:endParaRPr lang="sv-SE" sz="1200" kern="1200" dirty="0">
                  <a:solidFill>
                    <a:schemeClr val="tx1"/>
                  </a:solidFill>
                  <a:effectLst/>
                  <a:latin typeface="+mn-lt"/>
                  <a:ea typeface="+mn-ea"/>
                  <a:cs typeface="+mn-cs"/>
                </a:endParaRPr>
              </a:p>
              <a:p>
                <a:r>
                  <a:rPr lang="en-GB" i="1" dirty="0"/>
                  <a:t>Data quality and Data quantity </a:t>
                </a:r>
                <a:r>
                  <a:rPr lang="en-GB" sz="1200" kern="1200" dirty="0">
                    <a:solidFill>
                      <a:schemeClr val="tx1"/>
                    </a:solidFill>
                    <a:effectLst/>
                    <a:latin typeface="+mn-lt"/>
                    <a:ea typeface="+mn-ea"/>
                    <a:cs typeface="+mn-cs"/>
                  </a:rPr>
                  <a:t>can be modified to reduce the error, e.g. collect more data or focus on hard to reach individuals.</a:t>
                </a:r>
              </a:p>
              <a:p>
                <a:r>
                  <a:rPr lang="en-GB" sz="1200" kern="1200" dirty="0">
                    <a:solidFill>
                      <a:schemeClr val="tx1"/>
                    </a:solidFill>
                    <a:effectLst/>
                    <a:latin typeface="+mn-lt"/>
                    <a:ea typeface="+mn-ea"/>
                    <a:cs typeface="+mn-cs"/>
                  </a:rPr>
                  <a:t>Might be more difficult for nonprobability data</a:t>
                </a:r>
                <a:endParaRPr lang="en-GB" dirty="0"/>
              </a:p>
              <a:p>
                <a:r>
                  <a:rPr lang="en-GB" dirty="0"/>
                  <a:t>Focus on data quality, not possible to calculate in practise </a:t>
                </a:r>
              </a:p>
              <a:p>
                <a:endParaRPr lang="en-GB" dirty="0"/>
              </a:p>
            </p:txBody>
          </p:sp>
        </mc:Choice>
        <mc:Fallback xmlns="">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 practical use of (3) is somewhat limited as it is not possible to estimate the data quality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𝑅𝑦</a:t>
                </a:r>
                <a:r>
                  <a:rPr lang="en-GB" sz="1200" kern="1200" dirty="0">
                    <a:solidFill>
                      <a:schemeClr val="tx1"/>
                    </a:solidFill>
                    <a:effectLst/>
                    <a:latin typeface="+mn-lt"/>
                    <a:ea typeface="+mn-ea"/>
                    <a:cs typeface="+mn-cs"/>
                  </a:rPr>
                  <a:t> from the dataset itself. But even so, (3) demonstrates what drives the error.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survey practitioner can modify all three factors. The most obvious candidate is the data quantity, although increasing the data quantity in organic data may not be possible. If the data comes from a survey, then the whole field of survey methods is available to reduce </a:t>
                </a:r>
                <a:r>
                  <a:rPr lang="en-GB" sz="1200" i="0" kern="1200">
                    <a:solidFill>
                      <a:schemeClr val="tx1"/>
                    </a:solidFill>
                    <a:effectLst/>
                    <a:latin typeface="+mn-lt"/>
                    <a:ea typeface="+mn-ea"/>
                    <a:cs typeface="+mn-cs"/>
                  </a:rPr>
                  <a:t>𝜎</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𝑦</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𝑅𝑦</a:t>
                </a:r>
                <a:r>
                  <a:rPr lang="en-GB" sz="1200" kern="1200" dirty="0">
                    <a:solidFill>
                      <a:schemeClr val="tx1"/>
                    </a:solidFill>
                    <a:effectLst/>
                    <a:latin typeface="+mn-lt"/>
                    <a:ea typeface="+mn-ea"/>
                    <a:cs typeface="+mn-cs"/>
                  </a:rPr>
                  <a:t>. In fact,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𝑅𝑦</a:t>
                </a:r>
                <a:r>
                  <a:rPr lang="en-GB" sz="1200" kern="1200" dirty="0">
                    <a:solidFill>
                      <a:schemeClr val="tx1"/>
                    </a:solidFill>
                    <a:effectLst/>
                    <a:latin typeface="+mn-lt"/>
                    <a:ea typeface="+mn-ea"/>
                    <a:cs typeface="+mn-cs"/>
                  </a:rPr>
                  <a:t> is close to zero for a random sample without missing values, something we soon shall return to. </a:t>
                </a:r>
                <a:endParaRPr lang="en-GB" dirty="0"/>
              </a:p>
            </p:txBody>
          </p:sp>
        </mc:Fallback>
      </mc:AlternateContent>
      <p:sp>
        <p:nvSpPr>
          <p:cNvPr id="4" name="Platshållare för bildnummer 3"/>
          <p:cNvSpPr>
            <a:spLocks noGrp="1"/>
          </p:cNvSpPr>
          <p:nvPr>
            <p:ph type="sldNum" sz="quarter" idx="5"/>
          </p:nvPr>
        </p:nvSpPr>
        <p:spPr/>
        <p:txBody>
          <a:bodyPr/>
          <a:lstStyle/>
          <a:p>
            <a:fld id="{890843E4-E56E-4B4A-9E04-96EC06DB37A5}" type="slidenum">
              <a:rPr lang="en-GB" smtClean="0"/>
              <a:t>3</a:t>
            </a:fld>
            <a:endParaRPr lang="en-GB"/>
          </a:p>
        </p:txBody>
      </p:sp>
    </p:spTree>
    <p:extLst>
      <p:ext uri="{BB962C8B-B14F-4D97-AF65-F5344CB8AC3E}">
        <p14:creationId xmlns:p14="http://schemas.microsoft.com/office/powerpoint/2010/main" val="112804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en-GB" dirty="0"/>
                  <a:t>Enables us to compare datasets of the same size </a:t>
                </a:r>
              </a:p>
              <a:p>
                <a:endParaRPr lang="en-GB" dirty="0"/>
              </a:p>
              <a:p>
                <a:endParaRPr lang="en-GB" dirty="0"/>
              </a:p>
            </p:txBody>
          </p:sp>
        </mc:Choice>
        <mc:Fallback xmlns="">
          <p:sp>
            <p:nvSpPr>
              <p:cNvPr id="3" name="Platshållare för anteckningar 2"/>
              <p:cNvSpPr>
                <a:spLocks noGrp="1"/>
              </p:cNvSpPr>
              <p:nvPr>
                <p:ph type="body" idx="1"/>
              </p:nvPr>
            </p:nvSpPr>
            <p:spPr/>
            <p:txBody>
              <a:bodyPr/>
              <a:lstStyle/>
              <a:p>
                <a:r>
                  <a:rPr lang="en-GB" dirty="0"/>
                  <a:t>Enables us to compare datasets of the same size </a:t>
                </a:r>
              </a:p>
              <a:p>
                <a:endParaRPr lang="en-GB" dirty="0"/>
              </a:p>
              <a:p>
                <a:r>
                  <a:rPr lang="en-GB" sz="1200" kern="1200" dirty="0">
                    <a:solidFill>
                      <a:schemeClr val="tx1"/>
                    </a:solidFill>
                    <a:effectLst/>
                    <a:latin typeface="+mn-lt"/>
                    <a:ea typeface="+mn-ea"/>
                    <a:cs typeface="+mn-cs"/>
                  </a:rPr>
                  <a:t>We see that </a:t>
                </a:r>
                <a:r>
                  <a:rPr lang="en-GB" sz="1200" i="0" kern="1200">
                    <a:solidFill>
                      <a:schemeClr val="tx1"/>
                    </a:solidFill>
                    <a:effectLst/>
                    <a:latin typeface="Cambria Math" panose="02040503050406030204" pitchFamily="18" charset="0"/>
                    <a:ea typeface="+mn-ea"/>
                    <a:cs typeface="+mn-cs"/>
                  </a:rPr>
                  <a:t>𝑛</a:t>
                </a:r>
                <a:r>
                  <a:rPr lang="sv-SE" sz="1200" i="0" kern="1200">
                    <a:solidFill>
                      <a:schemeClr val="tx1"/>
                    </a:solidFill>
                    <a:effectLst/>
                    <a:latin typeface="Cambria Math" panose="02040503050406030204" pitchFamily="18" charset="0"/>
                    <a:ea typeface="+mn-ea"/>
                    <a:cs typeface="+mn-cs"/>
                  </a:rPr>
                  <a:t>^</a:t>
                </a:r>
                <a:r>
                  <a:rPr lang="en-GB" sz="1200" i="0" kern="1200">
                    <a:solidFill>
                      <a:schemeClr val="tx1"/>
                    </a:solidFill>
                    <a:effectLst/>
                    <a:latin typeface="Cambria Math" panose="02040503050406030204" pitchFamily="18" charset="0"/>
                    <a:ea typeface="+mn-ea"/>
                    <a:cs typeface="+mn-cs"/>
                  </a:rPr>
                  <a:t>∗</a:t>
                </a:r>
                <a:r>
                  <a:rPr lang="en-GB" sz="1200" kern="1200" dirty="0">
                    <a:solidFill>
                      <a:schemeClr val="tx1"/>
                    </a:solidFill>
                    <a:effectLst/>
                    <a:latin typeface="+mn-lt"/>
                    <a:ea typeface="+mn-ea"/>
                    <a:cs typeface="+mn-cs"/>
                  </a:rPr>
                  <a:t> may be considerably smaller than </a:t>
                </a:r>
                <a:r>
                  <a:rPr lang="en-GB" sz="1200" i="0" kern="1200">
                    <a:solidFill>
                      <a:schemeClr val="tx1"/>
                    </a:solidFill>
                    <a:effectLst/>
                    <a:latin typeface="Cambria Math" panose="02040503050406030204" pitchFamily="18" charset="0"/>
                    <a:ea typeface="+mn-ea"/>
                    <a:cs typeface="+mn-cs"/>
                  </a:rPr>
                  <a:t>𝑛</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only chance for that not to happen for a substantial </a:t>
                </a:r>
                <a:r>
                  <a:rPr lang="en-GB" sz="1200" i="0" kern="1200">
                    <a:solidFill>
                      <a:schemeClr val="tx1"/>
                    </a:solidFill>
                    <a:effectLst/>
                    <a:latin typeface="Cambria Math" panose="02040503050406030204" pitchFamily="18" charset="0"/>
                    <a:ea typeface="+mn-ea"/>
                    <a:cs typeface="+mn-cs"/>
                  </a:rPr>
                  <a:t>𝑓</a:t>
                </a:r>
                <a:r>
                  <a:rPr lang="en-GB" sz="1200" kern="1200" dirty="0">
                    <a:solidFill>
                      <a:schemeClr val="tx1"/>
                    </a:solidFill>
                    <a:effectLst/>
                    <a:latin typeface="+mn-lt"/>
                    <a:ea typeface="+mn-ea"/>
                    <a:cs typeface="+mn-cs"/>
                  </a:rPr>
                  <a:t>, is a </a:t>
                </a:r>
                <a:r>
                  <a:rPr lang="en-GB" sz="1200" i="0" kern="1200">
                    <a:solidFill>
                      <a:schemeClr val="tx1"/>
                    </a:solidFill>
                    <a:effectLst/>
                    <a:latin typeface="Cambria Math" panose="02040503050406030204" pitchFamily="18" charset="0"/>
                    <a:ea typeface="+mn-ea"/>
                    <a:cs typeface="+mn-cs"/>
                  </a:rPr>
                  <a:t>𝐷</a:t>
                </a:r>
                <a:r>
                  <a:rPr lang="sv-SE" sz="1200" i="0" kern="1200">
                    <a:solidFill>
                      <a:schemeClr val="tx1"/>
                    </a:solidFill>
                    <a:effectLst/>
                    <a:latin typeface="Cambria Math" panose="02040503050406030204" pitchFamily="18" charset="0"/>
                    <a:ea typeface="+mn-ea"/>
                    <a:cs typeface="+mn-cs"/>
                  </a:rPr>
                  <a:t>_</a:t>
                </a:r>
                <a:r>
                  <a:rPr lang="en-GB" sz="1200" i="0" kern="1200">
                    <a:solidFill>
                      <a:schemeClr val="tx1"/>
                    </a:solidFill>
                    <a:effectLst/>
                    <a:latin typeface="Cambria Math" panose="02040503050406030204" pitchFamily="18" charset="0"/>
                    <a:ea typeface="+mn-ea"/>
                    <a:cs typeface="+mn-cs"/>
                  </a:rPr>
                  <a:t>𝐼=𝐸</a:t>
                </a:r>
                <a:r>
                  <a:rPr lang="sv-SE" sz="1200" i="0" kern="1200">
                    <a:solidFill>
                      <a:schemeClr val="tx1"/>
                    </a:solidFill>
                    <a:effectLst/>
                    <a:latin typeface="Cambria Math" panose="02040503050406030204" pitchFamily="18" charset="0"/>
                    <a:ea typeface="+mn-ea"/>
                    <a:cs typeface="+mn-cs"/>
                  </a:rPr>
                  <a:t>(</a:t>
                </a:r>
                <a:r>
                  <a:rPr lang="en-GB" sz="1200" i="0" kern="1200">
                    <a:solidFill>
                      <a:schemeClr val="tx1"/>
                    </a:solidFill>
                    <a:effectLst/>
                    <a:latin typeface="Cambria Math" panose="02040503050406030204" pitchFamily="18" charset="0"/>
                    <a:ea typeface="+mn-ea"/>
                    <a:cs typeface="+mn-cs"/>
                  </a:rPr>
                  <a:t>𝜌</a:t>
                </a:r>
                <a:r>
                  <a:rPr lang="sv-SE" sz="1200" i="0" kern="1200">
                    <a:solidFill>
                      <a:schemeClr val="tx1"/>
                    </a:solidFill>
                    <a:effectLst/>
                    <a:latin typeface="Cambria Math" panose="02040503050406030204" pitchFamily="18" charset="0"/>
                    <a:ea typeface="+mn-ea"/>
                    <a:cs typeface="+mn-cs"/>
                  </a:rPr>
                  <a:t>_</a:t>
                </a:r>
                <a:r>
                  <a:rPr lang="en-GB" sz="1200" i="0" kern="1200">
                    <a:solidFill>
                      <a:schemeClr val="tx1"/>
                    </a:solidFill>
                    <a:effectLst/>
                    <a:latin typeface="Cambria Math" panose="02040503050406030204" pitchFamily="18" charset="0"/>
                    <a:ea typeface="+mn-ea"/>
                    <a:cs typeface="+mn-cs"/>
                  </a:rPr>
                  <a:t>𝑅𝑦^2 )</a:t>
                </a:r>
                <a:r>
                  <a:rPr lang="en-GB" sz="1200" kern="1200" dirty="0">
                    <a:solidFill>
                      <a:schemeClr val="tx1"/>
                    </a:solidFill>
                    <a:effectLst/>
                    <a:latin typeface="+mn-lt"/>
                    <a:ea typeface="+mn-ea"/>
                    <a:cs typeface="+mn-cs"/>
                  </a:rPr>
                  <a:t> of the order of 1/</a:t>
                </a:r>
                <a:r>
                  <a:rPr lang="en-GB" sz="1200" i="1"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 </a:t>
                </a:r>
                <a:endParaRPr lang="en-GB" dirty="0"/>
              </a:p>
              <a:p>
                <a:endParaRPr lang="en-GB" dirty="0"/>
              </a:p>
            </p:txBody>
          </p:sp>
        </mc:Fallback>
      </mc:AlternateContent>
      <p:sp>
        <p:nvSpPr>
          <p:cNvPr id="4" name="Platshållare för bildnummer 3"/>
          <p:cNvSpPr>
            <a:spLocks noGrp="1"/>
          </p:cNvSpPr>
          <p:nvPr>
            <p:ph type="sldNum" sz="quarter" idx="5"/>
          </p:nvPr>
        </p:nvSpPr>
        <p:spPr/>
        <p:txBody>
          <a:bodyPr/>
          <a:lstStyle/>
          <a:p>
            <a:fld id="{890843E4-E56E-4B4A-9E04-96EC06DB37A5}" type="slidenum">
              <a:rPr lang="en-GB" smtClean="0"/>
              <a:t>4</a:t>
            </a:fld>
            <a:endParaRPr lang="en-GB"/>
          </a:p>
        </p:txBody>
      </p:sp>
    </p:spTree>
    <p:extLst>
      <p:ext uri="{BB962C8B-B14F-4D97-AF65-F5344CB8AC3E}">
        <p14:creationId xmlns:p14="http://schemas.microsoft.com/office/powerpoint/2010/main" val="418670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subscript</a:t>
                </a:r>
                <a14:m>
                  <m:oMath xmlns:m="http://schemas.openxmlformats.org/officeDocument/2006/math">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 </m:t>
                        </m:r>
                        <m:r>
                          <a:rPr lang="en-GB" sz="1200" i="1" kern="1200">
                            <a:solidFill>
                              <a:schemeClr val="tx1"/>
                            </a:solidFill>
                            <a:effectLst/>
                            <a:latin typeface="Cambria Math" panose="02040503050406030204" pitchFamily="18" charset="0"/>
                            <a:ea typeface="+mn-ea"/>
                            <a:cs typeface="+mn-cs"/>
                          </a:rPr>
                          <m:t>𝑅</m:t>
                        </m:r>
                      </m:e>
                      <m:sub>
                        <m:r>
                          <a:rPr lang="en-GB" sz="1200" i="1" kern="1200">
                            <a:solidFill>
                              <a:schemeClr val="tx1"/>
                            </a:solidFill>
                            <a:effectLst/>
                            <a:latin typeface="Cambria Math" panose="02040503050406030204" pitchFamily="18" charset="0"/>
                            <a:ea typeface="+mn-ea"/>
                            <a:cs typeface="+mn-cs"/>
                          </a:rPr>
                          <m:t>𝑜</m:t>
                        </m:r>
                      </m:sub>
                    </m:sSub>
                  </m:oMath>
                </a14:m>
                <a:r>
                  <a:rPr lang="en-GB" sz="1200" kern="1200" dirty="0">
                    <a:solidFill>
                      <a:schemeClr val="tx1"/>
                    </a:solidFill>
                    <a:effectLst/>
                    <a:latin typeface="+mn-lt"/>
                    <a:ea typeface="+mn-ea"/>
                    <a:cs typeface="+mn-cs"/>
                  </a:rPr>
                  <a:t> and </a:t>
                </a:r>
                <a14:m>
                  <m:oMath xmlns:m="http://schemas.openxmlformats.org/officeDocument/2006/math">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𝑅</m:t>
                        </m:r>
                      </m:e>
                      <m:sub>
                        <m:r>
                          <a:rPr lang="en-GB" sz="1200" i="1" kern="1200">
                            <a:solidFill>
                              <a:schemeClr val="tx1"/>
                            </a:solidFill>
                            <a:effectLst/>
                            <a:latin typeface="Cambria Math" panose="02040503050406030204" pitchFamily="18" charset="0"/>
                            <a:ea typeface="+mn-ea"/>
                            <a:cs typeface="+mn-cs"/>
                          </a:rPr>
                          <m:t>𝑚</m:t>
                        </m:r>
                      </m:sub>
                    </m:sSub>
                  </m:oMath>
                </a14:m>
                <a:r>
                  <a:rPr lang="en-GB" sz="1200" kern="1200" dirty="0">
                    <a:solidFill>
                      <a:schemeClr val="tx1"/>
                    </a:solidFill>
                    <a:effectLst/>
                    <a:latin typeface="+mn-lt"/>
                    <a:ea typeface="+mn-ea"/>
                    <a:cs typeface="+mn-cs"/>
                  </a:rPr>
                  <a:t> to indicate there</a:t>
                </a:r>
                <a:r>
                  <a:rPr lang="en-GB" sz="1200" kern="1200" baseline="0" dirty="0">
                    <a:solidFill>
                      <a:schemeClr val="tx1"/>
                    </a:solidFill>
                    <a:effectLst/>
                    <a:latin typeface="+mn-lt"/>
                    <a:ea typeface="+mn-ea"/>
                    <a:cs typeface="+mn-cs"/>
                  </a:rPr>
                  <a:t> are two difference data sources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Will not know </a:t>
                </a:r>
                <a14:m>
                  <m:oMath xmlns:m="http://schemas.openxmlformats.org/officeDocument/2006/math">
                    <m:sSub>
                      <m:sSubPr>
                        <m:ctrlPr>
                          <a:rPr lang="sv-SE" sz="1200" i="1" kern="1200" smtClean="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𝜌</m:t>
                        </m:r>
                      </m:e>
                      <m:sub>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𝑅</m:t>
                            </m:r>
                          </m:e>
                          <m:sub>
                            <m:r>
                              <a:rPr lang="en-GB" sz="1200" i="1" kern="1200">
                                <a:solidFill>
                                  <a:schemeClr val="tx1"/>
                                </a:solidFill>
                                <a:effectLst/>
                                <a:latin typeface="Cambria Math" panose="02040503050406030204" pitchFamily="18" charset="0"/>
                                <a:ea typeface="+mn-ea"/>
                                <a:cs typeface="+mn-cs"/>
                              </a:rPr>
                              <m:t>𝑜</m:t>
                            </m:r>
                          </m:sub>
                        </m:sSub>
                        <m:r>
                          <a:rPr lang="en-GB" sz="1200" i="1" kern="1200">
                            <a:solidFill>
                              <a:schemeClr val="tx1"/>
                            </a:solidFill>
                            <a:effectLst/>
                            <a:latin typeface="Cambria Math" panose="02040503050406030204" pitchFamily="18" charset="0"/>
                            <a:ea typeface="+mn-ea"/>
                            <a:cs typeface="+mn-cs"/>
                          </a:rPr>
                          <m:t>𝑦</m:t>
                        </m:r>
                      </m:sub>
                    </m:sSub>
                  </m:oMath>
                </a14:m>
                <a:r>
                  <a:rPr lang="en-GB" sz="1200" kern="1200" dirty="0">
                    <a:solidFill>
                      <a:schemeClr val="tx1"/>
                    </a:solidFill>
                    <a:effectLst/>
                    <a:latin typeface="+mn-lt"/>
                    <a:ea typeface="+mn-ea"/>
                    <a:cs typeface="+mn-cs"/>
                  </a:rPr>
                  <a:t> and </a:t>
                </a:r>
                <a14:m>
                  <m:oMath xmlns:m="http://schemas.openxmlformats.org/officeDocument/2006/math">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𝜌</m:t>
                        </m:r>
                      </m:e>
                      <m:sub>
                        <m:sSub>
                          <m:sSubPr>
                            <m:ctrlPr>
                              <a:rPr lang="sv-SE" sz="1200" i="1" kern="1200">
                                <a:solidFill>
                                  <a:schemeClr val="tx1"/>
                                </a:solidFill>
                                <a:effectLst/>
                                <a:latin typeface="Cambria Math" panose="02040503050406030204" pitchFamily="18" charset="0"/>
                                <a:ea typeface="+mn-ea"/>
                                <a:cs typeface="+mn-cs"/>
                              </a:rPr>
                            </m:ctrlPr>
                          </m:sSubPr>
                          <m:e>
                            <m:r>
                              <a:rPr lang="en-GB" sz="1200" i="1" kern="1200">
                                <a:solidFill>
                                  <a:schemeClr val="tx1"/>
                                </a:solidFill>
                                <a:effectLst/>
                                <a:latin typeface="Cambria Math" panose="02040503050406030204" pitchFamily="18" charset="0"/>
                                <a:ea typeface="+mn-ea"/>
                                <a:cs typeface="+mn-cs"/>
                              </a:rPr>
                              <m:t>𝑅</m:t>
                            </m:r>
                          </m:e>
                          <m:sub>
                            <m:r>
                              <a:rPr lang="en-GB" sz="1200" i="1" kern="1200">
                                <a:solidFill>
                                  <a:schemeClr val="tx1"/>
                                </a:solidFill>
                                <a:effectLst/>
                                <a:latin typeface="Cambria Math" panose="02040503050406030204" pitchFamily="18" charset="0"/>
                                <a:ea typeface="+mn-ea"/>
                                <a:cs typeface="+mn-cs"/>
                              </a:rPr>
                              <m:t>𝑚</m:t>
                            </m:r>
                          </m:sub>
                        </m:sSub>
                        <m:r>
                          <a:rPr lang="en-GB" sz="1200" i="1" kern="1200">
                            <a:solidFill>
                              <a:schemeClr val="tx1"/>
                            </a:solidFill>
                            <a:effectLst/>
                            <a:latin typeface="Cambria Math" panose="02040503050406030204" pitchFamily="18" charset="0"/>
                            <a:ea typeface="+mn-ea"/>
                            <a:cs typeface="+mn-cs"/>
                          </a:rPr>
                          <m:t>𝑦</m:t>
                        </m:r>
                      </m:sub>
                    </m:sSub>
                    <m:r>
                      <a:rPr lang="sv-SE" sz="1200" b="0" i="0" kern="1200" smtClean="0">
                        <a:solidFill>
                          <a:schemeClr val="tx1"/>
                        </a:solidFill>
                        <a:effectLst/>
                        <a:latin typeface="Cambria Math" panose="02040503050406030204" pitchFamily="18" charset="0"/>
                        <a:ea typeface="+mn-ea"/>
                        <a:cs typeface="+mn-cs"/>
                      </a:rPr>
                      <m:t>. </m:t>
                    </m:r>
                  </m:oMath>
                </a14:m>
                <a:r>
                  <a:rPr lang="en-GB" sz="1200" kern="1200" baseline="0" dirty="0">
                    <a:solidFill>
                      <a:schemeClr val="tx1"/>
                    </a:solidFill>
                    <a:effectLst/>
                    <a:latin typeface="+mn-lt"/>
                    <a:ea typeface="+mn-ea"/>
                    <a:cs typeface="+mn-cs"/>
                  </a:rPr>
                  <a:t> Can still be useful to compare datasets,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Might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have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enought</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insight</a:t>
                </a:r>
                <a:r>
                  <a:rPr lang="sv-SE" sz="1200" kern="1200" dirty="0">
                    <a:solidFill>
                      <a:schemeClr val="tx1"/>
                    </a:solidFill>
                    <a:effectLst/>
                    <a:latin typeface="+mn-lt"/>
                    <a:ea typeface="+mn-ea"/>
                    <a:cs typeface="+mn-cs"/>
                  </a:rPr>
                  <a:t> to be </a:t>
                </a:r>
                <a:r>
                  <a:rPr lang="sv-SE" sz="1200" kern="1200" dirty="0" err="1">
                    <a:solidFill>
                      <a:schemeClr val="tx1"/>
                    </a:solidFill>
                    <a:effectLst/>
                    <a:latin typeface="+mn-lt"/>
                    <a:ea typeface="+mn-ea"/>
                    <a:cs typeface="+mn-cs"/>
                  </a:rPr>
                  <a:t>able</a:t>
                </a:r>
                <a:r>
                  <a:rPr lang="sv-SE" sz="1200" kern="1200" dirty="0">
                    <a:solidFill>
                      <a:schemeClr val="tx1"/>
                    </a:solidFill>
                    <a:effectLst/>
                    <a:latin typeface="+mn-lt"/>
                    <a:ea typeface="+mn-ea"/>
                    <a:cs typeface="+mn-cs"/>
                  </a:rPr>
                  <a:t> to </a:t>
                </a:r>
                <a:r>
                  <a:rPr lang="sv-SE" sz="1200" kern="1200" dirty="0" err="1">
                    <a:solidFill>
                      <a:schemeClr val="tx1"/>
                    </a:solidFill>
                    <a:effectLst/>
                    <a:latin typeface="+mn-lt"/>
                    <a:ea typeface="+mn-ea"/>
                    <a:cs typeface="+mn-cs"/>
                  </a:rPr>
                  <a:t>judge</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whether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probability</a:t>
                </a:r>
                <a:r>
                  <a:rPr lang="sv-SE" sz="1200" kern="1200" dirty="0">
                    <a:solidFill>
                      <a:schemeClr val="tx1"/>
                    </a:solidFill>
                    <a:effectLst/>
                    <a:latin typeface="+mn-lt"/>
                    <a:ea typeface="+mn-ea"/>
                    <a:cs typeface="+mn-cs"/>
                  </a:rPr>
                  <a:t> data </a:t>
                </a:r>
                <a:r>
                  <a:rPr lang="sv-SE" sz="1200" kern="1200" dirty="0" err="1">
                    <a:solidFill>
                      <a:schemeClr val="tx1"/>
                    </a:solidFill>
                    <a:effectLst/>
                    <a:latin typeface="+mn-lt"/>
                    <a:ea typeface="+mn-ea"/>
                    <a:cs typeface="+mn-cs"/>
                  </a:rPr>
                  <a:t>have</a:t>
                </a:r>
                <a:r>
                  <a:rPr lang="sv-SE" sz="1200" kern="1200" dirty="0">
                    <a:solidFill>
                      <a:schemeClr val="tx1"/>
                    </a:solidFill>
                    <a:effectLst/>
                    <a:latin typeface="+mn-lt"/>
                    <a:ea typeface="+mn-ea"/>
                    <a:cs typeface="+mn-cs"/>
                  </a:rPr>
                  <a:t> 28 </a:t>
                </a:r>
                <a:r>
                  <a:rPr lang="sv-SE" sz="1200" kern="1200" dirty="0" err="1">
                    <a:solidFill>
                      <a:schemeClr val="tx1"/>
                    </a:solidFill>
                    <a:effectLst/>
                    <a:latin typeface="+mn-lt"/>
                    <a:ea typeface="+mn-ea"/>
                    <a:cs typeface="+mn-cs"/>
                  </a:rPr>
                  <a:t>times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lower</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correlation</a:t>
                </a:r>
                <a:endParaRPr lang="en-GB"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Cost</a:t>
                </a:r>
                <a:r>
                  <a:rPr lang="sv-SE" sz="1200" kern="1200" dirty="0">
                    <a:solidFill>
                      <a:schemeClr val="tx1"/>
                    </a:solidFill>
                    <a:effectLst/>
                    <a:latin typeface="+mn-lt"/>
                    <a:ea typeface="+mn-ea"/>
                    <a:cs typeface="+mn-cs"/>
                  </a:rPr>
                  <a:t> / </a:t>
                </a:r>
                <a:r>
                  <a:rPr lang="sv-SE" sz="1200" kern="1200" dirty="0" err="1">
                    <a:solidFill>
                      <a:schemeClr val="tx1"/>
                    </a:solidFill>
                    <a:effectLst/>
                    <a:latin typeface="+mn-lt"/>
                    <a:ea typeface="+mn-ea"/>
                    <a:cs typeface="+mn-cs"/>
                  </a:rPr>
                  <a:t>benifit</a:t>
                </a:r>
                <a:r>
                  <a:rPr lang="sv-SE" sz="1200" kern="1200" dirty="0">
                    <a:solidFill>
                      <a:schemeClr val="tx1"/>
                    </a:solidFill>
                    <a:effectLst/>
                    <a:latin typeface="+mn-lt"/>
                    <a:ea typeface="+mn-ea"/>
                    <a:cs typeface="+mn-cs"/>
                  </a:rPr>
                  <a:t> </a:t>
                </a:r>
                <a:endParaRPr lang="en-GB" dirty="0"/>
              </a:p>
            </p:txBody>
          </p:sp>
        </mc:Choice>
        <mc:Fallback xmlns="">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We use the subscript</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 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to emphasize that now have two different response set, one for organic data and one for </a:t>
                </a:r>
                <a:r>
                  <a:rPr lang="en-GB" sz="1200" i="0" kern="1200">
                    <a:solidFill>
                      <a:schemeClr val="tx1"/>
                    </a:solidFill>
                    <a:effectLst/>
                    <a:latin typeface="+mn-lt"/>
                    <a:ea typeface="+mn-ea"/>
                    <a:cs typeface="+mn-cs"/>
                  </a:rPr>
                  <a:t>𝑆𝑅𝑆</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use the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approximate </a:t>
                </a:r>
                <a:r>
                  <a:rPr lang="en-GB" sz="1200" i="0" kern="1200">
                    <a:solidFill>
                      <a:schemeClr val="tx1"/>
                    </a:solidFill>
                    <a:effectLst/>
                    <a:latin typeface="+mn-lt"/>
                    <a:ea typeface="+mn-ea"/>
                    <a:cs typeface="+mn-cs"/>
                  </a:rPr>
                  <a:t>𝐸</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 </a:t>
                </a:r>
                <a:r>
                  <a:rPr lang="sv-SE" sz="1200" i="0" kern="1200">
                    <a:solidFill>
                      <a:schemeClr val="tx1"/>
                    </a:solidFill>
                    <a:effectLst/>
                    <a:latin typeface="+mn-lt"/>
                    <a:ea typeface="+mn-ea"/>
                    <a:cs typeface="+mn-cs"/>
                  </a:rPr>
                  <a:t>)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 𝑦</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^2 )</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𝐸</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 (𝜌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𝑦</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^2)</a:t>
                </a:r>
                <a:r>
                  <a:rPr lang="en-GB" sz="1200" kern="1200" dirty="0">
                    <a:solidFill>
                      <a:schemeClr val="tx1"/>
                    </a:solidFill>
                    <a:effectLst/>
                    <a:latin typeface="+mn-lt"/>
                    <a:ea typeface="+mn-ea"/>
                    <a:cs typeface="+mn-cs"/>
                  </a:rPr>
                  <a:t> with the empirically calculate expected </a:t>
                </a:r>
                <a:r>
                  <a:rPr lang="sv-SE"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correlation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 𝑦</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^2</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𝑦</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^2</a:t>
                </a:r>
                <a:r>
                  <a:rPr lang="en-GB" sz="1200" kern="1200" dirty="0">
                    <a:solidFill>
                      <a:schemeClr val="tx1"/>
                    </a:solidFill>
                    <a:effectLst/>
                    <a:latin typeface="+mn-lt"/>
                    <a:ea typeface="+mn-ea"/>
                    <a:cs typeface="+mn-cs"/>
                  </a:rPr>
                  <a:t> and take the square root of</a:t>
                </a:r>
                <a:r>
                  <a:rPr lang="en-GB" sz="1200" kern="1200" baseline="0" dirty="0">
                    <a:solidFill>
                      <a:schemeClr val="tx1"/>
                    </a:solidFill>
                    <a:effectLst/>
                    <a:latin typeface="+mn-lt"/>
                    <a:ea typeface="+mn-ea"/>
                    <a:cs typeface="+mn-cs"/>
                  </a:rPr>
                  <a:t> to obtain</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Although we rarely have anything better than a rough idea of the quantities of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 𝑦</a:t>
                </a:r>
                <a:r>
                  <a:rPr lang="sv-SE"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𝑦</a:t>
                </a:r>
                <a:r>
                  <a:rPr lang="sv-SE" sz="1200" i="0" kern="1200">
                    <a:solidFill>
                      <a:schemeClr val="tx1"/>
                    </a:solidFill>
                    <a:effectLst/>
                    <a:latin typeface="+mn-lt"/>
                    <a:ea typeface="+mn-ea"/>
                    <a:cs typeface="+mn-cs"/>
                  </a:rPr>
                  <a:t>)</a:t>
                </a:r>
                <a:r>
                  <a:rPr lang="sv-SE" dirty="0">
                    <a:effectLst/>
                  </a:rPr>
                  <a:t> </a:t>
                </a:r>
                <a:r>
                  <a:rPr lang="en-GB" sz="1200" kern="1200" dirty="0">
                    <a:solidFill>
                      <a:schemeClr val="tx1"/>
                    </a:solidFill>
                    <a:effectLst/>
                    <a:latin typeface="+mn-lt"/>
                    <a:ea typeface="+mn-ea"/>
                    <a:cs typeface="+mn-cs"/>
                  </a:rPr>
                  <a:t>is still useful in practice.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example, suppose again that we have organic data that covers 80% of the target population (that is, </a:t>
                </a:r>
                <a:r>
                  <a:rPr lang="en-GB" sz="1200" i="0" kern="1200">
                    <a:solidFill>
                      <a:schemeClr val="tx1"/>
                    </a:solidFill>
                    <a:effectLst/>
                    <a:latin typeface="+mn-lt"/>
                    <a:ea typeface="+mn-ea"/>
                    <a:cs typeface="+mn-cs"/>
                  </a:rPr>
                  <a:t>𝑓</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𝑜/(1−𝑓</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𝑜)=4)</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and let us compare it with an </a:t>
                </a:r>
                <a:r>
                  <a:rPr lang="en-GB" sz="1200" i="0" kern="1200">
                    <a:solidFill>
                      <a:schemeClr val="tx1"/>
                    </a:solidFill>
                    <a:effectLst/>
                    <a:latin typeface="+mn-lt"/>
                    <a:ea typeface="+mn-ea"/>
                    <a:cs typeface="+mn-cs"/>
                  </a:rPr>
                  <a:t>𝑆𝑅𝑆</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with a sampling proportion of 1% and 50% response rate (</a:t>
                </a:r>
                <a:r>
                  <a:rPr lang="en-GB" sz="1200" i="0" kern="1200">
                    <a:solidFill>
                      <a:schemeClr val="tx1"/>
                    </a:solidFill>
                    <a:effectLst/>
                    <a:latin typeface="+mn-lt"/>
                    <a:ea typeface="+mn-ea"/>
                    <a:cs typeface="+mn-cs"/>
                  </a:rPr>
                  <a:t>𝑓</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𝑚/(1−𝑓</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a:t>
                </a:r>
                <a:r>
                  <a:rPr lang="en-GB" sz="1200" kern="1200" dirty="0">
                    <a:solidFill>
                      <a:schemeClr val="tx1"/>
                    </a:solidFill>
                    <a:effectLst/>
                    <a:latin typeface="+mn-lt"/>
                    <a:ea typeface="+mn-ea"/>
                    <a:cs typeface="+mn-cs"/>
                  </a:rPr>
                  <a:t>0.005025). </a:t>
                </a:r>
              </a:p>
              <a:p>
                <a:r>
                  <a:rPr lang="en-GB" sz="1200" kern="1200" dirty="0">
                    <a:solidFill>
                      <a:schemeClr val="tx1"/>
                    </a:solidFill>
                    <a:effectLst/>
                    <a:latin typeface="+mn-lt"/>
                    <a:ea typeface="+mn-ea"/>
                    <a:cs typeface="+mn-cs"/>
                  </a:rPr>
                  <a:t>Then </a:t>
                </a:r>
                <a:r>
                  <a:rPr lang="sv-SE" sz="1200" i="0" kern="1200">
                    <a:solidFill>
                      <a:schemeClr val="tx1"/>
                    </a:solidFill>
                    <a:effectLst/>
                    <a:latin typeface="+mn-lt"/>
                    <a:ea typeface="+mn-ea"/>
                    <a:cs typeface="+mn-cs"/>
                  </a:rPr>
                  <a:t>√</a:t>
                </a:r>
                <a:r>
                  <a:rPr lang="en-GB" sz="1200" i="0" kern="1200">
                    <a:solidFill>
                      <a:schemeClr val="tx1"/>
                    </a:solidFill>
                    <a:effectLst/>
                    <a:latin typeface="+mn-lt"/>
                    <a:ea typeface="+mn-ea"/>
                    <a:cs typeface="+mn-cs"/>
                  </a:rPr>
                  <a:t>𝑂𝑅≈28</a:t>
                </a:r>
                <a:r>
                  <a:rPr lang="en-GB" sz="1200" kern="1200" dirty="0">
                    <a:solidFill>
                      <a:schemeClr val="tx1"/>
                    </a:solidFill>
                    <a:effectLst/>
                    <a:latin typeface="+mn-lt"/>
                    <a:ea typeface="+mn-ea"/>
                    <a:cs typeface="+mn-cs"/>
                  </a:rPr>
                  <a:t> and we may have enough insight into the data quality to believe that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 𝑦</a:t>
                </a:r>
                <a:r>
                  <a:rPr lang="sv-SE"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is hardly greater than 28 times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𝑦</a:t>
                </a:r>
                <a:r>
                  <a:rPr lang="sv-SE"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Hence the general data is better or at least not far worse than the SRS with 50% nonresponse. </a:t>
                </a:r>
              </a:p>
              <a:p>
                <a:r>
                  <a:rPr lang="en-GB" sz="1200" kern="1200" dirty="0">
                    <a:solidFill>
                      <a:schemeClr val="tx1"/>
                    </a:solidFill>
                    <a:effectLst/>
                    <a:latin typeface="+mn-lt"/>
                    <a:ea typeface="+mn-ea"/>
                    <a:cs typeface="+mn-cs"/>
                  </a:rPr>
                  <a:t>If it is less expensive and inflicts no response burden to collect organic data through some </a:t>
                </a:r>
              </a:p>
              <a:p>
                <a:r>
                  <a:rPr lang="en-GB" sz="1200" kern="1200" dirty="0" err="1">
                    <a:solidFill>
                      <a:schemeClr val="tx1"/>
                    </a:solidFill>
                    <a:effectLst/>
                    <a:latin typeface="+mn-lt"/>
                    <a:ea typeface="+mn-ea"/>
                    <a:cs typeface="+mn-cs"/>
                  </a:rPr>
                  <a:t>nonrandom</a:t>
                </a:r>
                <a:r>
                  <a:rPr lang="en-GB" sz="1200" kern="1200" dirty="0">
                    <a:solidFill>
                      <a:schemeClr val="tx1"/>
                    </a:solidFill>
                    <a:effectLst/>
                    <a:latin typeface="+mn-lt"/>
                    <a:ea typeface="+mn-ea"/>
                    <a:cs typeface="+mn-cs"/>
                  </a:rPr>
                  <a:t> data collection method that is believed not to give a large difference between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 𝑦</a:t>
                </a:r>
                <a:r>
                  <a:rPr lang="sv-SE"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𝜌</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𝑅</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𝑚 𝑦</a:t>
                </a:r>
                <a:r>
                  <a:rPr lang="sv-SE" sz="1200" i="0" kern="1200">
                    <a:solidFill>
                      <a:schemeClr val="tx1"/>
                    </a:solidFill>
                    <a:effectLst/>
                    <a:latin typeface="+mn-lt"/>
                    <a:ea typeface="+mn-ea"/>
                    <a:cs typeface="+mn-cs"/>
                  </a:rPr>
                  <a: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then that path would be worth pursuing for a national statistical office. </a:t>
                </a:r>
                <a:endParaRPr lang="en-GB" dirty="0"/>
              </a:p>
            </p:txBody>
          </p:sp>
        </mc:Fallback>
      </mc:AlternateContent>
      <p:sp>
        <p:nvSpPr>
          <p:cNvPr id="4" name="Platshållare för bildnummer 3"/>
          <p:cNvSpPr>
            <a:spLocks noGrp="1"/>
          </p:cNvSpPr>
          <p:nvPr>
            <p:ph type="sldNum" sz="quarter" idx="5"/>
          </p:nvPr>
        </p:nvSpPr>
        <p:spPr/>
        <p:txBody>
          <a:bodyPr/>
          <a:lstStyle/>
          <a:p>
            <a:fld id="{890843E4-E56E-4B4A-9E04-96EC06DB37A5}" type="slidenum">
              <a:rPr lang="en-GB" smtClean="0"/>
              <a:t>5</a:t>
            </a:fld>
            <a:endParaRPr lang="en-GB"/>
          </a:p>
        </p:txBody>
      </p:sp>
    </p:spTree>
    <p:extLst>
      <p:ext uri="{BB962C8B-B14F-4D97-AF65-F5344CB8AC3E}">
        <p14:creationId xmlns:p14="http://schemas.microsoft.com/office/powerpoint/2010/main" val="403569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We do the same for weighted estimates, will not go over the details here</a:t>
            </a:r>
          </a:p>
          <a:p>
            <a:r>
              <a:rPr lang="en-GB" dirty="0"/>
              <a:t>In this paper, we use poststratification</a:t>
            </a:r>
          </a:p>
        </p:txBody>
      </p:sp>
      <p:sp>
        <p:nvSpPr>
          <p:cNvPr id="4" name="Platshållare för bildnummer 3"/>
          <p:cNvSpPr>
            <a:spLocks noGrp="1"/>
          </p:cNvSpPr>
          <p:nvPr>
            <p:ph type="sldNum" sz="quarter" idx="5"/>
          </p:nvPr>
        </p:nvSpPr>
        <p:spPr/>
        <p:txBody>
          <a:bodyPr/>
          <a:lstStyle/>
          <a:p>
            <a:fld id="{890843E4-E56E-4B4A-9E04-96EC06DB37A5}" type="slidenum">
              <a:rPr lang="en-GB" smtClean="0"/>
              <a:t>6</a:t>
            </a:fld>
            <a:endParaRPr lang="en-GB"/>
          </a:p>
        </p:txBody>
      </p:sp>
    </p:spTree>
    <p:extLst>
      <p:ext uri="{BB962C8B-B14F-4D97-AF65-F5344CB8AC3E}">
        <p14:creationId xmlns:p14="http://schemas.microsoft.com/office/powerpoint/2010/main" val="384886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Theta is the response propensity</a:t>
            </a:r>
          </a:p>
          <a:p>
            <a:r>
              <a:rPr lang="en-GB" dirty="0"/>
              <a:t>X is an auxiliary variable used for post stratification</a:t>
            </a:r>
          </a:p>
          <a:p>
            <a:endParaRPr lang="sv-SE" dirty="0"/>
          </a:p>
        </p:txBody>
      </p:sp>
      <p:sp>
        <p:nvSpPr>
          <p:cNvPr id="4" name="Platshållare för bildnummer 3"/>
          <p:cNvSpPr>
            <a:spLocks noGrp="1"/>
          </p:cNvSpPr>
          <p:nvPr>
            <p:ph type="sldNum" sz="quarter" idx="5"/>
          </p:nvPr>
        </p:nvSpPr>
        <p:spPr/>
        <p:txBody>
          <a:bodyPr/>
          <a:lstStyle/>
          <a:p>
            <a:fld id="{890843E4-E56E-4B4A-9E04-96EC06DB37A5}" type="slidenum">
              <a:rPr lang="en-GB" smtClean="0"/>
              <a:t>7</a:t>
            </a:fld>
            <a:endParaRPr lang="en-GB"/>
          </a:p>
        </p:txBody>
      </p:sp>
    </p:spTree>
    <p:extLst>
      <p:ext uri="{BB962C8B-B14F-4D97-AF65-F5344CB8AC3E}">
        <p14:creationId xmlns:p14="http://schemas.microsoft.com/office/powerpoint/2010/main" val="404978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tshållare för anteckningar 2"/>
              <p:cNvSpPr>
                <a:spLocks noGrp="1"/>
              </p:cNvSpPr>
              <p:nvPr>
                <p:ph type="body" idx="1"/>
              </p:nvPr>
            </p:nvSpPr>
            <p:spPr/>
            <p:txBody>
              <a:bodyPr/>
              <a:lstStyle/>
              <a:p>
                <a:endParaRPr lang="en-GB" dirty="0"/>
              </a:p>
            </p:txBody>
          </p:sp>
        </mc:Choice>
        <mc:Fallback xmlns="">
          <p:sp>
            <p:nvSpPr>
              <p:cNvPr id="3" name="Platshållare för anteckningar 2"/>
              <p:cNvSpPr>
                <a:spLocks noGrp="1"/>
              </p:cNvSpPr>
              <p:nvPr>
                <p:ph type="body" idx="1"/>
              </p:nvPr>
            </p:nvSpPr>
            <p:spPr/>
            <p:txBody>
              <a:bodyPr/>
              <a:lstStyle/>
              <a:p>
                <a:r>
                  <a:rPr lang="en-GB" sz="1200" i="0" kern="1200">
                    <a:solidFill>
                      <a:schemeClr val="tx1"/>
                    </a:solidFill>
                    <a:effectLst/>
                    <a:latin typeface="+mn-lt"/>
                    <a:ea typeface="+mn-ea"/>
                    <a:cs typeface="+mn-cs"/>
                  </a:rPr>
                  <a:t>𝑆𝑅𝑆𝑚 </a:t>
                </a:r>
                <a:r>
                  <a:rPr lang="en-GB" sz="1200" kern="1200" dirty="0">
                    <a:solidFill>
                      <a:schemeClr val="tx1"/>
                    </a:solidFill>
                    <a:effectLst/>
                    <a:latin typeface="+mn-lt"/>
                    <a:ea typeface="+mn-ea"/>
                    <a:cs typeface="+mn-cs"/>
                  </a:rPr>
                  <a:t>was generated by systematic π</a:t>
                </a:r>
                <a:r>
                  <a:rPr lang="en-GB" sz="1200" kern="1200" dirty="0" err="1">
                    <a:solidFill>
                      <a:schemeClr val="tx1"/>
                    </a:solidFill>
                    <a:effectLst/>
                    <a:latin typeface="+mn-lt"/>
                    <a:ea typeface="+mn-ea"/>
                    <a:cs typeface="+mn-cs"/>
                  </a:rPr>
                  <a:t>ps</a:t>
                </a:r>
                <a:r>
                  <a:rPr lang="en-GB" sz="1200" kern="1200" dirty="0">
                    <a:solidFill>
                      <a:schemeClr val="tx1"/>
                    </a:solidFill>
                    <a:effectLst/>
                    <a:latin typeface="+mn-lt"/>
                    <a:ea typeface="+mn-ea"/>
                    <a:cs typeface="+mn-cs"/>
                  </a:rPr>
                  <a:t> sampling with </a:t>
                </a:r>
                <a:r>
                  <a:rPr lang="en-GB" sz="1200" i="0" kern="1200">
                    <a:solidFill>
                      <a:schemeClr val="tx1"/>
                    </a:solidFill>
                    <a:effectLst/>
                    <a:latin typeface="+mn-lt"/>
                    <a:ea typeface="+mn-ea"/>
                    <a:cs typeface="+mn-cs"/>
                  </a:rPr>
                  <a:t>𝜃</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𝑖𝑘</a:t>
                </a:r>
                <a:r>
                  <a:rPr lang="en-GB" sz="1200" kern="1200" dirty="0">
                    <a:solidFill>
                      <a:schemeClr val="tx1"/>
                    </a:solidFill>
                    <a:effectLst/>
                    <a:latin typeface="+mn-lt"/>
                    <a:ea typeface="+mn-ea"/>
                    <a:cs typeface="+mn-cs"/>
                  </a:rPr>
                  <a:t> as size measure, that is, probability proportional to </a:t>
                </a:r>
                <a:r>
                  <a:rPr lang="en-GB" sz="1200" i="0" kern="1200">
                    <a:solidFill>
                      <a:schemeClr val="tx1"/>
                    </a:solidFill>
                    <a:effectLst/>
                    <a:latin typeface="+mn-lt"/>
                    <a:ea typeface="+mn-ea"/>
                    <a:cs typeface="+mn-cs"/>
                  </a:rPr>
                  <a:t>𝜃</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𝑖𝑘</a:t>
                </a:r>
                <a:r>
                  <a:rPr lang="sv-SE" dirty="0">
                    <a:effectLst/>
                  </a:rPr>
                  <a:t> </a:t>
                </a:r>
              </a:p>
              <a:p>
                <a:endParaRPr lang="sv-SE" dirty="0">
                  <a:effectLst/>
                </a:endParaRPr>
              </a:p>
              <a:p>
                <a:r>
                  <a:rPr lang="en-GB" sz="1200" i="0" kern="1200">
                    <a:solidFill>
                      <a:schemeClr val="tx1"/>
                    </a:solidFill>
                    <a:effectLst/>
                    <a:latin typeface="+mn-lt"/>
                    <a:ea typeface="+mn-ea"/>
                    <a:cs typeface="+mn-cs"/>
                  </a:rPr>
                  <a:t>𝑓</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𝑜=0.8 </a:t>
                </a:r>
                <a:r>
                  <a:rPr lang="en-GB" sz="1200" kern="1200" dirty="0">
                    <a:solidFill>
                      <a:schemeClr val="tx1"/>
                    </a:solidFill>
                    <a:effectLst/>
                    <a:latin typeface="+mn-lt"/>
                    <a:ea typeface="+mn-ea"/>
                    <a:cs typeface="+mn-cs"/>
                  </a:rPr>
                  <a:t>was generated directly from </a:t>
                </a:r>
                <a:r>
                  <a:rPr lang="en-GB" sz="1200" i="0" kern="1200">
                    <a:solidFill>
                      <a:schemeClr val="tx1"/>
                    </a:solidFill>
                    <a:effectLst/>
                    <a:latin typeface="+mn-lt"/>
                    <a:ea typeface="+mn-ea"/>
                    <a:cs typeface="+mn-cs"/>
                  </a:rPr>
                  <a:t>𝑈</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𝑗</a:t>
                </a:r>
                <a:r>
                  <a:rPr lang="en-GB" sz="1200" kern="1200" dirty="0">
                    <a:solidFill>
                      <a:schemeClr val="tx1"/>
                    </a:solidFill>
                    <a:effectLst/>
                    <a:latin typeface="+mn-lt"/>
                    <a:ea typeface="+mn-ea"/>
                    <a:cs typeface="+mn-cs"/>
                  </a:rPr>
                  <a:t> with systematic π</a:t>
                </a:r>
                <a:r>
                  <a:rPr lang="en-GB" sz="1200" kern="1200" dirty="0" err="1">
                    <a:solidFill>
                      <a:schemeClr val="tx1"/>
                    </a:solidFill>
                    <a:effectLst/>
                    <a:latin typeface="+mn-lt"/>
                    <a:ea typeface="+mn-ea"/>
                    <a:cs typeface="+mn-cs"/>
                  </a:rPr>
                  <a:t>ps</a:t>
                </a:r>
                <a:r>
                  <a:rPr lang="en-GB" sz="1200" kern="1200" dirty="0">
                    <a:solidFill>
                      <a:schemeClr val="tx1"/>
                    </a:solidFill>
                    <a:effectLst/>
                    <a:latin typeface="+mn-lt"/>
                    <a:ea typeface="+mn-ea"/>
                    <a:cs typeface="+mn-cs"/>
                  </a:rPr>
                  <a:t> sampling.</a:t>
                </a:r>
                <a:r>
                  <a:rPr lang="sv-SE" dirty="0">
                    <a:effectLst/>
                  </a:rPr>
                  <a:t> </a:t>
                </a:r>
              </a:p>
              <a:p>
                <a:endParaRPr lang="sv-SE" dirty="0">
                  <a:effectLst/>
                </a:endParaRPr>
              </a:p>
              <a:p>
                <a:r>
                  <a:rPr lang="en-GB" sz="1200" kern="1200" dirty="0">
                    <a:solidFill>
                      <a:schemeClr val="tx1"/>
                    </a:solidFill>
                    <a:effectLst/>
                    <a:latin typeface="+mn-lt"/>
                    <a:ea typeface="+mn-ea"/>
                    <a:cs typeface="+mn-cs"/>
                  </a:rPr>
                  <a:t>Separate samples were generated for each of the three data collection methods with the same </a:t>
                </a:r>
                <a:r>
                  <a:rPr lang="en-GB" sz="1200" i="0" kern="1200">
                    <a:solidFill>
                      <a:schemeClr val="tx1"/>
                    </a:solidFill>
                    <a:effectLst/>
                    <a:latin typeface="+mn-lt"/>
                    <a:ea typeface="+mn-ea"/>
                    <a:cs typeface="+mn-cs"/>
                  </a:rPr>
                  <a:t>𝜃</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𝑖𝑘</a:t>
                </a:r>
                <a:r>
                  <a:rPr lang="en-GB" sz="1200"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𝑖=1,2</a:t>
                </a:r>
                <a:r>
                  <a:rPr lang="en-GB" sz="1200" kern="1200" dirty="0">
                    <a:solidFill>
                      <a:schemeClr val="tx1"/>
                    </a:solidFill>
                    <a:effectLst/>
                    <a:latin typeface="+mn-lt"/>
                    <a:ea typeface="+mn-ea"/>
                    <a:cs typeface="+mn-cs"/>
                  </a:rPr>
                  <a:t>,3.</a:t>
                </a:r>
                <a:r>
                  <a:rPr lang="sv-SE" dirty="0">
                    <a:effectLst/>
                  </a:rPr>
                  <a:t> </a:t>
                </a:r>
              </a:p>
              <a:p>
                <a:endParaRPr lang="sv-SE" dirty="0">
                  <a:effectLst/>
                </a:endParaRPr>
              </a:p>
              <a:p>
                <a:r>
                  <a:rPr lang="en-GB" sz="1200" kern="1200" dirty="0">
                    <a:solidFill>
                      <a:schemeClr val="tx1"/>
                    </a:solidFill>
                    <a:effectLst/>
                    <a:latin typeface="+mn-lt"/>
                    <a:ea typeface="+mn-ea"/>
                    <a:cs typeface="+mn-cs"/>
                  </a:rPr>
                  <a:t>The process was repeated 10000 time for each </a:t>
                </a:r>
                <a:r>
                  <a:rPr lang="en-GB" sz="1200" i="0" kern="1200">
                    <a:solidFill>
                      <a:schemeClr val="tx1"/>
                    </a:solidFill>
                    <a:effectLst/>
                    <a:latin typeface="+mn-lt"/>
                    <a:ea typeface="+mn-ea"/>
                    <a:cs typeface="+mn-cs"/>
                  </a:rPr>
                  <a:t>𝑈</a:t>
                </a:r>
                <a:r>
                  <a:rPr lang="sv-SE" sz="1200" i="0" kern="1200">
                    <a:solidFill>
                      <a:schemeClr val="tx1"/>
                    </a:solidFill>
                    <a:effectLst/>
                    <a:latin typeface="+mn-lt"/>
                    <a:ea typeface="+mn-ea"/>
                    <a:cs typeface="+mn-cs"/>
                  </a:rPr>
                  <a:t>_</a:t>
                </a:r>
                <a:r>
                  <a:rPr lang="en-GB" sz="1200" i="0" kern="1200">
                    <a:solidFill>
                      <a:schemeClr val="tx1"/>
                    </a:solidFill>
                    <a:effectLst/>
                    <a:latin typeface="+mn-lt"/>
                    <a:ea typeface="+mn-ea"/>
                    <a:cs typeface="+mn-cs"/>
                  </a:rPr>
                  <a:t>𝑗</a:t>
                </a:r>
                <a:r>
                  <a:rPr lang="en-GB" sz="1200" kern="1200" dirty="0">
                    <a:solidFill>
                      <a:schemeClr val="tx1"/>
                    </a:solidFill>
                    <a:effectLst/>
                    <a:latin typeface="+mn-lt"/>
                    <a:ea typeface="+mn-ea"/>
                    <a:cs typeface="+mn-cs"/>
                  </a:rPr>
                  <a:t>.</a:t>
                </a:r>
                <a:r>
                  <a:rPr lang="sv-SE" dirty="0">
                    <a:effectLst/>
                  </a:rPr>
                  <a:t> </a:t>
                </a:r>
                <a:endParaRPr lang="en-GB" dirty="0"/>
              </a:p>
            </p:txBody>
          </p:sp>
        </mc:Fallback>
      </mc:AlternateContent>
      <p:sp>
        <p:nvSpPr>
          <p:cNvPr id="4" name="Platshållare för bildnummer 3"/>
          <p:cNvSpPr>
            <a:spLocks noGrp="1"/>
          </p:cNvSpPr>
          <p:nvPr>
            <p:ph type="sldNum" sz="quarter" idx="5"/>
          </p:nvPr>
        </p:nvSpPr>
        <p:spPr/>
        <p:txBody>
          <a:bodyPr/>
          <a:lstStyle/>
          <a:p>
            <a:fld id="{890843E4-E56E-4B4A-9E04-96EC06DB37A5}" type="slidenum">
              <a:rPr lang="en-GB" smtClean="0"/>
              <a:t>8</a:t>
            </a:fld>
            <a:endParaRPr lang="en-GB"/>
          </a:p>
        </p:txBody>
      </p:sp>
    </p:spTree>
    <p:extLst>
      <p:ext uri="{BB962C8B-B14F-4D97-AF65-F5344CB8AC3E}">
        <p14:creationId xmlns:p14="http://schemas.microsoft.com/office/powerpoint/2010/main" val="327371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Correlation between study variable and response indicator</a:t>
            </a:r>
          </a:p>
          <a:p>
            <a:r>
              <a:rPr lang="en-GB" dirty="0"/>
              <a:t>Generally higher for NPD compare to </a:t>
            </a:r>
            <a:r>
              <a:rPr lang="en-GB" dirty="0" err="1"/>
              <a:t>SRSm</a:t>
            </a:r>
            <a:endParaRPr lang="en-GB" dirty="0"/>
          </a:p>
          <a:p>
            <a:endParaRPr lang="en-GB" dirty="0"/>
          </a:p>
          <a:p>
            <a:r>
              <a:rPr lang="en-GB" dirty="0"/>
              <a:t>Y1: NPD had substantially higher correlation compared to </a:t>
            </a:r>
            <a:r>
              <a:rPr lang="en-GB" dirty="0" err="1"/>
              <a:t>SRS</a:t>
            </a:r>
            <a:r>
              <a:rPr lang="en-GB" baseline="-25000" dirty="0" err="1"/>
              <a:t>m</a:t>
            </a:r>
            <a:endParaRPr lang="en-GB" baseline="0" dirty="0"/>
          </a:p>
          <a:p>
            <a:r>
              <a:rPr lang="en-GB" baseline="0" dirty="0"/>
              <a:t>Y3: Similar correlation</a:t>
            </a:r>
          </a:p>
          <a:p>
            <a:endParaRPr lang="en-GB" baseline="0" dirty="0"/>
          </a:p>
          <a:p>
            <a:r>
              <a:rPr lang="en-GB" baseline="0" dirty="0"/>
              <a:t>For a SRS with full response, the correlation would be equal to 1/N</a:t>
            </a:r>
            <a:endParaRPr lang="en-GB" dirty="0"/>
          </a:p>
        </p:txBody>
      </p:sp>
      <p:sp>
        <p:nvSpPr>
          <p:cNvPr id="4" name="Slide Number Placeholder 3"/>
          <p:cNvSpPr>
            <a:spLocks noGrp="1"/>
          </p:cNvSpPr>
          <p:nvPr>
            <p:ph type="sldNum" sz="quarter" idx="5"/>
          </p:nvPr>
        </p:nvSpPr>
        <p:spPr/>
        <p:txBody>
          <a:bodyPr/>
          <a:lstStyle/>
          <a:p>
            <a:fld id="{890843E4-E56E-4B4A-9E04-96EC06DB37A5}" type="slidenum">
              <a:rPr lang="en-GB" smtClean="0"/>
              <a:t>9</a:t>
            </a:fld>
            <a:endParaRPr lang="en-GB"/>
          </a:p>
        </p:txBody>
      </p:sp>
    </p:spTree>
    <p:extLst>
      <p:ext uri="{BB962C8B-B14F-4D97-AF65-F5344CB8AC3E}">
        <p14:creationId xmlns:p14="http://schemas.microsoft.com/office/powerpoint/2010/main" val="3216332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17E4A8-91CA-374E-BA5F-4C93E1B956B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en-GB"/>
          </a:p>
        </p:txBody>
      </p:sp>
      <p:sp>
        <p:nvSpPr>
          <p:cNvPr id="3" name="Underrubrik 2">
            <a:extLst>
              <a:ext uri="{FF2B5EF4-FFF2-40B4-BE49-F238E27FC236}">
                <a16:creationId xmlns:a16="http://schemas.microsoft.com/office/drawing/2014/main" id="{5B60E5D3-9BA8-004F-9D66-5C83CC7D26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a:p>
        </p:txBody>
      </p:sp>
      <p:sp>
        <p:nvSpPr>
          <p:cNvPr id="4" name="Platshållare för datum 3">
            <a:extLst>
              <a:ext uri="{FF2B5EF4-FFF2-40B4-BE49-F238E27FC236}">
                <a16:creationId xmlns:a16="http://schemas.microsoft.com/office/drawing/2014/main" id="{28292575-9DBE-6D4D-9221-370D8E1BFE94}"/>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5" name="Platshållare för sidfot 4">
            <a:extLst>
              <a:ext uri="{FF2B5EF4-FFF2-40B4-BE49-F238E27FC236}">
                <a16:creationId xmlns:a16="http://schemas.microsoft.com/office/drawing/2014/main" id="{3668706B-8BDD-3441-878D-D910AD1FC9CE}"/>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9B10C6C0-02A5-5A47-B902-79A6AE33E328}"/>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213835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23FFE5-E829-4F42-A17F-D86BA84BB599}"/>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DE2A72E6-DC37-FD4F-BD02-191D68545176}"/>
              </a:ext>
            </a:extLst>
          </p:cNvPr>
          <p:cNvSpPr>
            <a:spLocks noGrp="1"/>
          </p:cNvSpPr>
          <p:nvPr>
            <p:ph type="body" orient="vert" idx="1"/>
          </p:nvPr>
        </p:nvSpPr>
        <p:spPr/>
        <p:txBody>
          <a:bodyPr vert="eaVert"/>
          <a:lstStyle/>
          <a:p>
            <a:r>
              <a:rPr lang="sv-SE"/>
              <a:t>Redigera format för bakgrundstext
Nivå två
Nivå tre
Nivå fyra
Nivå fem</a:t>
            </a:r>
            <a:endParaRPr lang="en-GB"/>
          </a:p>
        </p:txBody>
      </p:sp>
      <p:sp>
        <p:nvSpPr>
          <p:cNvPr id="4" name="Platshållare för datum 3">
            <a:extLst>
              <a:ext uri="{FF2B5EF4-FFF2-40B4-BE49-F238E27FC236}">
                <a16:creationId xmlns:a16="http://schemas.microsoft.com/office/drawing/2014/main" id="{77FB0547-D6A8-8444-8DD4-9C0C373405E0}"/>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5" name="Platshållare för sidfot 4">
            <a:extLst>
              <a:ext uri="{FF2B5EF4-FFF2-40B4-BE49-F238E27FC236}">
                <a16:creationId xmlns:a16="http://schemas.microsoft.com/office/drawing/2014/main" id="{58DCE50F-0511-1741-B24A-FC27F366FC65}"/>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1DFCBDDB-1A83-274D-96C5-C2A156ADBDA0}"/>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14655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3631153-5FFE-314B-97A4-D550E8915D9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GB"/>
          </a:p>
        </p:txBody>
      </p:sp>
      <p:sp>
        <p:nvSpPr>
          <p:cNvPr id="3" name="Platshållare för lodrät text 2">
            <a:extLst>
              <a:ext uri="{FF2B5EF4-FFF2-40B4-BE49-F238E27FC236}">
                <a16:creationId xmlns:a16="http://schemas.microsoft.com/office/drawing/2014/main" id="{EA67A105-A6F5-894A-B37B-A1A36198FF0A}"/>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endParaRPr lang="en-GB"/>
          </a:p>
        </p:txBody>
      </p:sp>
      <p:sp>
        <p:nvSpPr>
          <p:cNvPr id="4" name="Platshållare för datum 3">
            <a:extLst>
              <a:ext uri="{FF2B5EF4-FFF2-40B4-BE49-F238E27FC236}">
                <a16:creationId xmlns:a16="http://schemas.microsoft.com/office/drawing/2014/main" id="{80E68386-EA73-2248-ACF3-3BFDE7A1B4E0}"/>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5" name="Platshållare för sidfot 4">
            <a:extLst>
              <a:ext uri="{FF2B5EF4-FFF2-40B4-BE49-F238E27FC236}">
                <a16:creationId xmlns:a16="http://schemas.microsoft.com/office/drawing/2014/main" id="{7308296A-B03C-D443-BFE6-761250DDC133}"/>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0AFA2573-2428-6349-B478-B55208309ABB}"/>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167983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9EA566-6625-F04D-A9DD-6BD96F4BBBCC}"/>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02AC5708-8CDE-994D-9914-BF91340D0E7D}"/>
              </a:ext>
            </a:extLst>
          </p:cNvPr>
          <p:cNvSpPr>
            <a:spLocks noGrp="1"/>
          </p:cNvSpPr>
          <p:nvPr>
            <p:ph idx="1"/>
          </p:nvPr>
        </p:nvSpPr>
        <p:spPr/>
        <p:txBody>
          <a:bodyPr/>
          <a:lstStyle/>
          <a:p>
            <a:r>
              <a:rPr lang="sv-SE"/>
              <a:t>Redigera format för bakgrundstext
Nivå två
Nivå tre
Nivå fyra
Nivå fem</a:t>
            </a:r>
            <a:endParaRPr lang="en-GB"/>
          </a:p>
        </p:txBody>
      </p:sp>
      <p:sp>
        <p:nvSpPr>
          <p:cNvPr id="4" name="Platshållare för datum 3">
            <a:extLst>
              <a:ext uri="{FF2B5EF4-FFF2-40B4-BE49-F238E27FC236}">
                <a16:creationId xmlns:a16="http://schemas.microsoft.com/office/drawing/2014/main" id="{5922A3DD-6547-C742-B563-13567AD05559}"/>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5" name="Platshållare för sidfot 4">
            <a:extLst>
              <a:ext uri="{FF2B5EF4-FFF2-40B4-BE49-F238E27FC236}">
                <a16:creationId xmlns:a16="http://schemas.microsoft.com/office/drawing/2014/main" id="{8B939CA1-9576-4545-8CED-D0022FA40B4E}"/>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337D18E3-6123-434C-82AA-6EFB70FDC6D6}"/>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307550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A4A11-04A6-F14B-AF67-A7C2D11A2F5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EABEBA49-6402-6142-BBC3-B0A24917C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endParaRPr lang="en-GB"/>
          </a:p>
        </p:txBody>
      </p:sp>
      <p:sp>
        <p:nvSpPr>
          <p:cNvPr id="4" name="Platshållare för datum 3">
            <a:extLst>
              <a:ext uri="{FF2B5EF4-FFF2-40B4-BE49-F238E27FC236}">
                <a16:creationId xmlns:a16="http://schemas.microsoft.com/office/drawing/2014/main" id="{454379B2-4446-1346-8176-2B33E46AFD61}"/>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5" name="Platshållare för sidfot 4">
            <a:extLst>
              <a:ext uri="{FF2B5EF4-FFF2-40B4-BE49-F238E27FC236}">
                <a16:creationId xmlns:a16="http://schemas.microsoft.com/office/drawing/2014/main" id="{AB88AC09-9BA9-FB4F-B601-F753ECE97AE1}"/>
              </a:ext>
            </a:extLst>
          </p:cNvPr>
          <p:cNvSpPr>
            <a:spLocks noGrp="1"/>
          </p:cNvSpPr>
          <p:nvPr>
            <p:ph type="ftr" sz="quarter" idx="11"/>
          </p:nvPr>
        </p:nvSpPr>
        <p:spPr/>
        <p:txBody>
          <a:bodyPr/>
          <a:lstStyle/>
          <a:p>
            <a:endParaRPr lang="en-GB"/>
          </a:p>
        </p:txBody>
      </p:sp>
      <p:sp>
        <p:nvSpPr>
          <p:cNvPr id="6" name="Platshållare för bildnummer 5">
            <a:extLst>
              <a:ext uri="{FF2B5EF4-FFF2-40B4-BE49-F238E27FC236}">
                <a16:creationId xmlns:a16="http://schemas.microsoft.com/office/drawing/2014/main" id="{49247819-47AC-D148-92C6-45535F27A0BD}"/>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102651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92906E-05E5-F944-A08B-40660DD0ED2D}"/>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744E3280-ED0B-8F4C-8239-DC7EEB559043}"/>
              </a:ext>
            </a:extLst>
          </p:cNvPr>
          <p:cNvSpPr>
            <a:spLocks noGrp="1"/>
          </p:cNvSpPr>
          <p:nvPr>
            <p:ph sz="half" idx="1"/>
          </p:nvPr>
        </p:nvSpPr>
        <p:spPr>
          <a:xfrm>
            <a:off x="838200" y="1825625"/>
            <a:ext cx="5181600" cy="4351338"/>
          </a:xfrm>
        </p:spPr>
        <p:txBody>
          <a:bodyPr/>
          <a:lstStyle/>
          <a:p>
            <a:r>
              <a:rPr lang="sv-SE"/>
              <a:t>Redigera format för bakgrundstext
Nivå två
Nivå tre
Nivå fyra
Nivå fem</a:t>
            </a:r>
            <a:endParaRPr lang="en-GB"/>
          </a:p>
        </p:txBody>
      </p:sp>
      <p:sp>
        <p:nvSpPr>
          <p:cNvPr id="4" name="Platshållare för innehåll 3">
            <a:extLst>
              <a:ext uri="{FF2B5EF4-FFF2-40B4-BE49-F238E27FC236}">
                <a16:creationId xmlns:a16="http://schemas.microsoft.com/office/drawing/2014/main" id="{07A2B74E-0D31-E140-8FED-2D6A259C00E0}"/>
              </a:ext>
            </a:extLst>
          </p:cNvPr>
          <p:cNvSpPr>
            <a:spLocks noGrp="1"/>
          </p:cNvSpPr>
          <p:nvPr>
            <p:ph sz="half" idx="2"/>
          </p:nvPr>
        </p:nvSpPr>
        <p:spPr>
          <a:xfrm>
            <a:off x="6172200" y="1825625"/>
            <a:ext cx="5181600" cy="4351338"/>
          </a:xfrm>
        </p:spPr>
        <p:txBody>
          <a:bodyPr/>
          <a:lstStyle/>
          <a:p>
            <a:r>
              <a:rPr lang="sv-SE"/>
              <a:t>Redigera format för bakgrundstext
Nivå två
Nivå tre
Nivå fyra
Nivå fem</a:t>
            </a:r>
            <a:endParaRPr lang="en-GB"/>
          </a:p>
        </p:txBody>
      </p:sp>
      <p:sp>
        <p:nvSpPr>
          <p:cNvPr id="5" name="Platshållare för datum 4">
            <a:extLst>
              <a:ext uri="{FF2B5EF4-FFF2-40B4-BE49-F238E27FC236}">
                <a16:creationId xmlns:a16="http://schemas.microsoft.com/office/drawing/2014/main" id="{0F5161A4-0E92-9145-9746-B20904B94482}"/>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6" name="Platshållare för sidfot 5">
            <a:extLst>
              <a:ext uri="{FF2B5EF4-FFF2-40B4-BE49-F238E27FC236}">
                <a16:creationId xmlns:a16="http://schemas.microsoft.com/office/drawing/2014/main" id="{0A8DC710-00E1-9745-9A89-D3A24D8B8F7C}"/>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3F559399-3EC9-B648-95F8-F31B84854885}"/>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596543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5C7114-F389-6B40-820D-1AC33DB2F908}"/>
              </a:ext>
            </a:extLst>
          </p:cNvPr>
          <p:cNvSpPr>
            <a:spLocks noGrp="1"/>
          </p:cNvSpPr>
          <p:nvPr>
            <p:ph type="title"/>
          </p:nvPr>
        </p:nvSpPr>
        <p:spPr>
          <a:xfrm>
            <a:off x="839788" y="365125"/>
            <a:ext cx="10515600" cy="1325563"/>
          </a:xfrm>
        </p:spPr>
        <p:txBody>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37ABB542-B56E-9D4F-97EA-F701A20F2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endParaRPr lang="en-GB"/>
          </a:p>
        </p:txBody>
      </p:sp>
      <p:sp>
        <p:nvSpPr>
          <p:cNvPr id="4" name="Platshållare för innehåll 3">
            <a:extLst>
              <a:ext uri="{FF2B5EF4-FFF2-40B4-BE49-F238E27FC236}">
                <a16:creationId xmlns:a16="http://schemas.microsoft.com/office/drawing/2014/main" id="{02F522B8-481C-1448-852E-F1756FEA5C11}"/>
              </a:ext>
            </a:extLst>
          </p:cNvPr>
          <p:cNvSpPr>
            <a:spLocks noGrp="1"/>
          </p:cNvSpPr>
          <p:nvPr>
            <p:ph sz="half" idx="2"/>
          </p:nvPr>
        </p:nvSpPr>
        <p:spPr>
          <a:xfrm>
            <a:off x="839788" y="2505075"/>
            <a:ext cx="5157787" cy="3684588"/>
          </a:xfrm>
        </p:spPr>
        <p:txBody>
          <a:bodyPr/>
          <a:lstStyle/>
          <a:p>
            <a:r>
              <a:rPr lang="sv-SE"/>
              <a:t>Redigera format för bakgrundstext
Nivå två
Nivå tre
Nivå fyra
Nivå fem</a:t>
            </a:r>
            <a:endParaRPr lang="en-GB"/>
          </a:p>
        </p:txBody>
      </p:sp>
      <p:sp>
        <p:nvSpPr>
          <p:cNvPr id="5" name="Platshållare för text 4">
            <a:extLst>
              <a:ext uri="{FF2B5EF4-FFF2-40B4-BE49-F238E27FC236}">
                <a16:creationId xmlns:a16="http://schemas.microsoft.com/office/drawing/2014/main" id="{54E0B255-2AB9-EF40-8DC8-8ABD7213A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sv-SE"/>
              <a:t>Redigera format för bakgrundstext
Nivå två
Nivå tre
Nivå fyra
Nivå fem</a:t>
            </a:r>
            <a:endParaRPr lang="en-GB"/>
          </a:p>
        </p:txBody>
      </p:sp>
      <p:sp>
        <p:nvSpPr>
          <p:cNvPr id="6" name="Platshållare för innehåll 5">
            <a:extLst>
              <a:ext uri="{FF2B5EF4-FFF2-40B4-BE49-F238E27FC236}">
                <a16:creationId xmlns:a16="http://schemas.microsoft.com/office/drawing/2014/main" id="{98764586-832A-C348-810C-DE9EEAC7EE41}"/>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endParaRPr lang="en-GB"/>
          </a:p>
        </p:txBody>
      </p:sp>
      <p:sp>
        <p:nvSpPr>
          <p:cNvPr id="7" name="Platshållare för datum 6">
            <a:extLst>
              <a:ext uri="{FF2B5EF4-FFF2-40B4-BE49-F238E27FC236}">
                <a16:creationId xmlns:a16="http://schemas.microsoft.com/office/drawing/2014/main" id="{A9033BC2-EC15-1546-B8EB-05FCAE7A2E3C}"/>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8" name="Platshållare för sidfot 7">
            <a:extLst>
              <a:ext uri="{FF2B5EF4-FFF2-40B4-BE49-F238E27FC236}">
                <a16:creationId xmlns:a16="http://schemas.microsoft.com/office/drawing/2014/main" id="{50934BC6-D520-FE4A-81FA-EBF4E5970DE9}"/>
              </a:ext>
            </a:extLst>
          </p:cNvPr>
          <p:cNvSpPr>
            <a:spLocks noGrp="1"/>
          </p:cNvSpPr>
          <p:nvPr>
            <p:ph type="ftr" sz="quarter" idx="11"/>
          </p:nvPr>
        </p:nvSpPr>
        <p:spPr/>
        <p:txBody>
          <a:bodyPr/>
          <a:lstStyle/>
          <a:p>
            <a:endParaRPr lang="en-GB"/>
          </a:p>
        </p:txBody>
      </p:sp>
      <p:sp>
        <p:nvSpPr>
          <p:cNvPr id="9" name="Platshållare för bildnummer 8">
            <a:extLst>
              <a:ext uri="{FF2B5EF4-FFF2-40B4-BE49-F238E27FC236}">
                <a16:creationId xmlns:a16="http://schemas.microsoft.com/office/drawing/2014/main" id="{4F97DDA0-EDC9-3642-B114-76D64467BBB9}"/>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227922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0E402D-5D67-A649-A16B-58AD48117386}"/>
              </a:ext>
            </a:extLst>
          </p:cNvPr>
          <p:cNvSpPr>
            <a:spLocks noGrp="1"/>
          </p:cNvSpPr>
          <p:nvPr>
            <p:ph type="title"/>
          </p:nvPr>
        </p:nvSpPr>
        <p:spPr/>
        <p:txBody>
          <a:bodyPr/>
          <a:lstStyle/>
          <a:p>
            <a:r>
              <a:rPr lang="sv-SE"/>
              <a:t>Klicka här för att ändra mall för rubrikformat</a:t>
            </a:r>
            <a:endParaRPr lang="en-GB"/>
          </a:p>
        </p:txBody>
      </p:sp>
      <p:sp>
        <p:nvSpPr>
          <p:cNvPr id="3" name="Platshållare för datum 2">
            <a:extLst>
              <a:ext uri="{FF2B5EF4-FFF2-40B4-BE49-F238E27FC236}">
                <a16:creationId xmlns:a16="http://schemas.microsoft.com/office/drawing/2014/main" id="{31CFDA5C-E5CF-F44C-AD98-4A7A18C4604F}"/>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4" name="Platshållare för sidfot 3">
            <a:extLst>
              <a:ext uri="{FF2B5EF4-FFF2-40B4-BE49-F238E27FC236}">
                <a16:creationId xmlns:a16="http://schemas.microsoft.com/office/drawing/2014/main" id="{90B763A9-9716-ED47-AC88-BDD8EEF421DF}"/>
              </a:ext>
            </a:extLst>
          </p:cNvPr>
          <p:cNvSpPr>
            <a:spLocks noGrp="1"/>
          </p:cNvSpPr>
          <p:nvPr>
            <p:ph type="ftr" sz="quarter" idx="11"/>
          </p:nvPr>
        </p:nvSpPr>
        <p:spPr/>
        <p:txBody>
          <a:bodyPr/>
          <a:lstStyle/>
          <a:p>
            <a:endParaRPr lang="en-GB"/>
          </a:p>
        </p:txBody>
      </p:sp>
      <p:sp>
        <p:nvSpPr>
          <p:cNvPr id="5" name="Platshållare för bildnummer 4">
            <a:extLst>
              <a:ext uri="{FF2B5EF4-FFF2-40B4-BE49-F238E27FC236}">
                <a16:creationId xmlns:a16="http://schemas.microsoft.com/office/drawing/2014/main" id="{7EEC6839-8DF0-674F-B948-32AABB4F35D8}"/>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215489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D684D10-B9CE-3848-869F-31AACE50CB78}"/>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3" name="Platshållare för sidfot 2">
            <a:extLst>
              <a:ext uri="{FF2B5EF4-FFF2-40B4-BE49-F238E27FC236}">
                <a16:creationId xmlns:a16="http://schemas.microsoft.com/office/drawing/2014/main" id="{338BAACE-E855-AF4A-BEAA-D0F52D9F085A}"/>
              </a:ext>
            </a:extLst>
          </p:cNvPr>
          <p:cNvSpPr>
            <a:spLocks noGrp="1"/>
          </p:cNvSpPr>
          <p:nvPr>
            <p:ph type="ftr" sz="quarter" idx="11"/>
          </p:nvPr>
        </p:nvSpPr>
        <p:spPr/>
        <p:txBody>
          <a:bodyPr/>
          <a:lstStyle/>
          <a:p>
            <a:endParaRPr lang="en-GB"/>
          </a:p>
        </p:txBody>
      </p:sp>
      <p:sp>
        <p:nvSpPr>
          <p:cNvPr id="4" name="Platshållare för bildnummer 3">
            <a:extLst>
              <a:ext uri="{FF2B5EF4-FFF2-40B4-BE49-F238E27FC236}">
                <a16:creationId xmlns:a16="http://schemas.microsoft.com/office/drawing/2014/main" id="{AB3F3873-EB17-A04C-9F65-0F17F0DE2D6E}"/>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111309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E32887-3A67-CF45-9CAB-3B4EB8B5C99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innehåll 2">
            <a:extLst>
              <a:ext uri="{FF2B5EF4-FFF2-40B4-BE49-F238E27FC236}">
                <a16:creationId xmlns:a16="http://schemas.microsoft.com/office/drawing/2014/main" id="{11590C6F-CFFB-954D-9D9D-2C33D8E685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a:t>Redigera format för bakgrundstext
Nivå två
Nivå tre
Nivå fyra
Nivå fem</a:t>
            </a:r>
            <a:endParaRPr lang="en-GB"/>
          </a:p>
        </p:txBody>
      </p:sp>
      <p:sp>
        <p:nvSpPr>
          <p:cNvPr id="4" name="Platshållare för text 3">
            <a:extLst>
              <a:ext uri="{FF2B5EF4-FFF2-40B4-BE49-F238E27FC236}">
                <a16:creationId xmlns:a16="http://schemas.microsoft.com/office/drawing/2014/main" id="{911F22B2-811B-E348-AAE6-38234F515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endParaRPr lang="en-GB"/>
          </a:p>
        </p:txBody>
      </p:sp>
      <p:sp>
        <p:nvSpPr>
          <p:cNvPr id="5" name="Platshållare för datum 4">
            <a:extLst>
              <a:ext uri="{FF2B5EF4-FFF2-40B4-BE49-F238E27FC236}">
                <a16:creationId xmlns:a16="http://schemas.microsoft.com/office/drawing/2014/main" id="{20376C5B-4BD3-9A4D-B695-1E502F7D7E0A}"/>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6" name="Platshållare för sidfot 5">
            <a:extLst>
              <a:ext uri="{FF2B5EF4-FFF2-40B4-BE49-F238E27FC236}">
                <a16:creationId xmlns:a16="http://schemas.microsoft.com/office/drawing/2014/main" id="{3849470A-9733-7A44-9802-3C8F6D334DC7}"/>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101759F0-5683-9645-9984-6BB9CC30A898}"/>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21362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3A8CE4-72CB-A748-8BC9-A9171AB1D04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en-GB"/>
          </a:p>
        </p:txBody>
      </p:sp>
      <p:sp>
        <p:nvSpPr>
          <p:cNvPr id="3" name="Platshållare för bild 2">
            <a:extLst>
              <a:ext uri="{FF2B5EF4-FFF2-40B4-BE49-F238E27FC236}">
                <a16:creationId xmlns:a16="http://schemas.microsoft.com/office/drawing/2014/main" id="{512222F8-2C63-0345-A61E-67B8558D5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Platshållare för text 3">
            <a:extLst>
              <a:ext uri="{FF2B5EF4-FFF2-40B4-BE49-F238E27FC236}">
                <a16:creationId xmlns:a16="http://schemas.microsoft.com/office/drawing/2014/main" id="{4C0A60DC-A960-D54F-88EF-E7C4D70A01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endParaRPr lang="en-GB"/>
          </a:p>
        </p:txBody>
      </p:sp>
      <p:sp>
        <p:nvSpPr>
          <p:cNvPr id="5" name="Platshållare för datum 4">
            <a:extLst>
              <a:ext uri="{FF2B5EF4-FFF2-40B4-BE49-F238E27FC236}">
                <a16:creationId xmlns:a16="http://schemas.microsoft.com/office/drawing/2014/main" id="{D27B2E96-119D-A242-8A46-74B89DE54BA0}"/>
              </a:ext>
            </a:extLst>
          </p:cNvPr>
          <p:cNvSpPr>
            <a:spLocks noGrp="1"/>
          </p:cNvSpPr>
          <p:nvPr>
            <p:ph type="dt" sz="half" idx="10"/>
          </p:nvPr>
        </p:nvSpPr>
        <p:spPr/>
        <p:txBody>
          <a:bodyPr/>
          <a:lstStyle/>
          <a:p>
            <a:fld id="{289C1CFD-7DC3-1246-B84D-6BBFF334013E}" type="datetimeFigureOut">
              <a:rPr lang="en-GB" smtClean="0"/>
              <a:t>04/08/2024</a:t>
            </a:fld>
            <a:endParaRPr lang="en-GB"/>
          </a:p>
        </p:txBody>
      </p:sp>
      <p:sp>
        <p:nvSpPr>
          <p:cNvPr id="6" name="Platshållare för sidfot 5">
            <a:extLst>
              <a:ext uri="{FF2B5EF4-FFF2-40B4-BE49-F238E27FC236}">
                <a16:creationId xmlns:a16="http://schemas.microsoft.com/office/drawing/2014/main" id="{EF4DDC70-301A-FC43-A953-624E7B3A5B30}"/>
              </a:ext>
            </a:extLst>
          </p:cNvPr>
          <p:cNvSpPr>
            <a:spLocks noGrp="1"/>
          </p:cNvSpPr>
          <p:nvPr>
            <p:ph type="ftr" sz="quarter" idx="11"/>
          </p:nvPr>
        </p:nvSpPr>
        <p:spPr/>
        <p:txBody>
          <a:bodyPr/>
          <a:lstStyle/>
          <a:p>
            <a:endParaRPr lang="en-GB"/>
          </a:p>
        </p:txBody>
      </p:sp>
      <p:sp>
        <p:nvSpPr>
          <p:cNvPr id="7" name="Platshållare för bildnummer 6">
            <a:extLst>
              <a:ext uri="{FF2B5EF4-FFF2-40B4-BE49-F238E27FC236}">
                <a16:creationId xmlns:a16="http://schemas.microsoft.com/office/drawing/2014/main" id="{0FA7C507-3365-3D42-AE9F-C83EE7A4587F}"/>
              </a:ext>
            </a:extLst>
          </p:cNvPr>
          <p:cNvSpPr>
            <a:spLocks noGrp="1"/>
          </p:cNvSpPr>
          <p:nvPr>
            <p:ph type="sldNum" sz="quarter" idx="12"/>
          </p:nvPr>
        </p:nvSpPr>
        <p:spPr/>
        <p:txBody>
          <a:bodyPr/>
          <a:lstStyle/>
          <a:p>
            <a:fld id="{CA14C4E5-0734-F848-B260-E6C687B918AD}" type="slidenum">
              <a:rPr lang="en-GB" smtClean="0"/>
              <a:t>‹#›</a:t>
            </a:fld>
            <a:endParaRPr lang="en-GB"/>
          </a:p>
        </p:txBody>
      </p:sp>
    </p:spTree>
    <p:extLst>
      <p:ext uri="{BB962C8B-B14F-4D97-AF65-F5344CB8AC3E}">
        <p14:creationId xmlns:p14="http://schemas.microsoft.com/office/powerpoint/2010/main" val="247735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66A4456-D3D2-C142-839B-9F0DAB3A4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en-GB"/>
          </a:p>
        </p:txBody>
      </p:sp>
      <p:sp>
        <p:nvSpPr>
          <p:cNvPr id="3" name="Platshållare för text 2">
            <a:extLst>
              <a:ext uri="{FF2B5EF4-FFF2-40B4-BE49-F238E27FC236}">
                <a16:creationId xmlns:a16="http://schemas.microsoft.com/office/drawing/2014/main" id="{D2B37245-B524-D642-9489-35895B39F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a:t>Redigera format för bakgrundstext
Nivå två
Nivå tre
Nivå fyra
Nivå fem</a:t>
            </a:r>
            <a:endParaRPr lang="en-GB"/>
          </a:p>
        </p:txBody>
      </p:sp>
      <p:sp>
        <p:nvSpPr>
          <p:cNvPr id="4" name="Platshållare för datum 3">
            <a:extLst>
              <a:ext uri="{FF2B5EF4-FFF2-40B4-BE49-F238E27FC236}">
                <a16:creationId xmlns:a16="http://schemas.microsoft.com/office/drawing/2014/main" id="{FA1E995E-BD97-B646-9A8C-497F35515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C1CFD-7DC3-1246-B84D-6BBFF334013E}" type="datetimeFigureOut">
              <a:rPr lang="en-GB" smtClean="0"/>
              <a:t>04/08/2024</a:t>
            </a:fld>
            <a:endParaRPr lang="en-GB"/>
          </a:p>
        </p:txBody>
      </p:sp>
      <p:sp>
        <p:nvSpPr>
          <p:cNvPr id="5" name="Platshållare för sidfot 4">
            <a:extLst>
              <a:ext uri="{FF2B5EF4-FFF2-40B4-BE49-F238E27FC236}">
                <a16:creationId xmlns:a16="http://schemas.microsoft.com/office/drawing/2014/main" id="{BD4465C1-B45E-8C47-B1E7-59C5AD6F3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tshållare för bildnummer 5">
            <a:extLst>
              <a:ext uri="{FF2B5EF4-FFF2-40B4-BE49-F238E27FC236}">
                <a16:creationId xmlns:a16="http://schemas.microsoft.com/office/drawing/2014/main" id="{8AA1CADB-EE4D-2340-B911-A1EB428C2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14C4E5-0734-F848-B260-E6C687B918AD}" type="slidenum">
              <a:rPr lang="en-GB" smtClean="0"/>
              <a:t>‹#›</a:t>
            </a:fld>
            <a:endParaRPr lang="en-GB"/>
          </a:p>
        </p:txBody>
      </p:sp>
    </p:spTree>
    <p:extLst>
      <p:ext uri="{BB962C8B-B14F-4D97-AF65-F5344CB8AC3E}">
        <p14:creationId xmlns:p14="http://schemas.microsoft.com/office/powerpoint/2010/main" val="4445974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6F0BCC-812F-054F-98DA-9509925827DB}"/>
              </a:ext>
            </a:extLst>
          </p:cNvPr>
          <p:cNvSpPr>
            <a:spLocks noGrp="1"/>
          </p:cNvSpPr>
          <p:nvPr>
            <p:ph type="ctrTitle"/>
          </p:nvPr>
        </p:nvSpPr>
        <p:spPr>
          <a:xfrm>
            <a:off x="1524000" y="1067262"/>
            <a:ext cx="9144000" cy="2387600"/>
          </a:xfrm>
        </p:spPr>
        <p:txBody>
          <a:bodyPr>
            <a:normAutofit fontScale="90000"/>
          </a:bodyPr>
          <a:lstStyle/>
          <a:p>
            <a:pPr algn="l"/>
            <a:r>
              <a:rPr lang="en-GB" b="1" dirty="0"/>
              <a:t>Selection bias in big data:</a:t>
            </a:r>
            <a:br>
              <a:rPr lang="en-GB" b="1" dirty="0"/>
            </a:br>
            <a:r>
              <a:rPr lang="en-GB" b="1" dirty="0"/>
              <a:t>A practitioner’s point of view</a:t>
            </a:r>
            <a:br>
              <a:rPr lang="sv-SE" b="1" dirty="0"/>
            </a:br>
            <a:endParaRPr lang="en-GB" dirty="0"/>
          </a:p>
        </p:txBody>
      </p:sp>
      <p:sp>
        <p:nvSpPr>
          <p:cNvPr id="3" name="Underrubrik 2">
            <a:extLst>
              <a:ext uri="{FF2B5EF4-FFF2-40B4-BE49-F238E27FC236}">
                <a16:creationId xmlns:a16="http://schemas.microsoft.com/office/drawing/2014/main" id="{1E5148A6-0CB4-ED4D-9548-EE8F6AA326A5}"/>
              </a:ext>
            </a:extLst>
          </p:cNvPr>
          <p:cNvSpPr>
            <a:spLocks noGrp="1"/>
          </p:cNvSpPr>
          <p:nvPr>
            <p:ph type="subTitle" idx="1"/>
          </p:nvPr>
        </p:nvSpPr>
        <p:spPr>
          <a:xfrm>
            <a:off x="1524000" y="2644775"/>
            <a:ext cx="9144000" cy="2574173"/>
          </a:xfrm>
        </p:spPr>
        <p:txBody>
          <a:bodyPr>
            <a:normAutofit/>
          </a:bodyPr>
          <a:lstStyle/>
          <a:p>
            <a:pPr algn="l"/>
            <a:r>
              <a:rPr lang="en-GB" dirty="0"/>
              <a:t>Martin </a:t>
            </a:r>
            <a:r>
              <a:rPr lang="en-GB" dirty="0" err="1"/>
              <a:t>Hyllienmark</a:t>
            </a:r>
            <a:r>
              <a:rPr lang="en-GB" dirty="0"/>
              <a:t>, Stockholm University, PhD student</a:t>
            </a:r>
          </a:p>
          <a:p>
            <a:pPr algn="l"/>
            <a:endParaRPr lang="en-GB" dirty="0"/>
          </a:p>
          <a:p>
            <a:pPr algn="l"/>
            <a:r>
              <a:rPr lang="en-GB" dirty="0"/>
              <a:t>Co authors:</a:t>
            </a:r>
          </a:p>
          <a:p>
            <a:pPr algn="l"/>
            <a:r>
              <a:rPr lang="en-GB" dirty="0"/>
              <a:t>Dan </a:t>
            </a:r>
            <a:r>
              <a:rPr lang="en-GB" dirty="0" err="1"/>
              <a:t>Hedlin</a:t>
            </a:r>
            <a:r>
              <a:rPr lang="en-GB" dirty="0"/>
              <a:t>, Stockholm University, professor</a:t>
            </a:r>
          </a:p>
          <a:p>
            <a:pPr algn="l"/>
            <a:r>
              <a:rPr lang="en-GB" dirty="0"/>
              <a:t>Edgar Bueno, Stockholm University, associate professor</a:t>
            </a:r>
          </a:p>
        </p:txBody>
      </p:sp>
    </p:spTree>
    <p:extLst>
      <p:ext uri="{BB962C8B-B14F-4D97-AF65-F5344CB8AC3E}">
        <p14:creationId xmlns:p14="http://schemas.microsoft.com/office/powerpoint/2010/main" val="1443522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graphs with numbers and lines&#10;&#10;Description automatically generated">
            <a:extLst>
              <a:ext uri="{FF2B5EF4-FFF2-40B4-BE49-F238E27FC236}">
                <a16:creationId xmlns:a16="http://schemas.microsoft.com/office/drawing/2014/main" id="{C0E73FB3-908F-A4E5-6143-89B8996751BA}"/>
              </a:ext>
            </a:extLst>
          </p:cNvPr>
          <p:cNvPicPr>
            <a:picLocks noChangeAspect="1"/>
          </p:cNvPicPr>
          <p:nvPr/>
        </p:nvPicPr>
        <p:blipFill>
          <a:blip r:embed="rId3"/>
          <a:stretch>
            <a:fillRect/>
          </a:stretch>
        </p:blipFill>
        <p:spPr>
          <a:xfrm>
            <a:off x="0" y="1277815"/>
            <a:ext cx="12192000" cy="5580185"/>
          </a:xfrm>
          <a:prstGeom prst="rect">
            <a:avLst/>
          </a:prstGeom>
        </p:spPr>
      </p:pic>
      <p:sp>
        <p:nvSpPr>
          <p:cNvPr id="6" name="Rubrik 1">
            <a:extLst>
              <a:ext uri="{FF2B5EF4-FFF2-40B4-BE49-F238E27FC236}">
                <a16:creationId xmlns:a16="http://schemas.microsoft.com/office/drawing/2014/main" id="{90D04EC1-A644-2F38-5675-336A0D39C028}"/>
              </a:ext>
            </a:extLst>
          </p:cNvPr>
          <p:cNvSpPr txBox="1">
            <a:spLocks/>
          </p:cNvSpPr>
          <p:nvPr/>
        </p:nvSpPr>
        <p:spPr>
          <a:xfrm>
            <a:off x="1440000" y="36000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400" dirty="0">
                <a:solidFill>
                  <a:schemeClr val="tx1"/>
                </a:solidFill>
              </a:rPr>
              <a:t>Evaluation of Bias, Variance &amp; MSE</a:t>
            </a:r>
          </a:p>
        </p:txBody>
      </p:sp>
      <p:sp>
        <p:nvSpPr>
          <p:cNvPr id="4" name="Process 3">
            <a:extLst>
              <a:ext uri="{FF2B5EF4-FFF2-40B4-BE49-F238E27FC236}">
                <a16:creationId xmlns:a16="http://schemas.microsoft.com/office/drawing/2014/main" id="{32B22DA0-44DA-5242-91DB-6F13F793E674}"/>
              </a:ext>
            </a:extLst>
          </p:cNvPr>
          <p:cNvSpPr/>
          <p:nvPr/>
        </p:nvSpPr>
        <p:spPr>
          <a:xfrm>
            <a:off x="4977391" y="3586407"/>
            <a:ext cx="2237218" cy="962999"/>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2000" dirty="0">
                <a:solidFill>
                  <a:srgbClr val="FF0000"/>
                </a:solidFill>
              </a:rPr>
              <a:t>Bias</a:t>
            </a:r>
          </a:p>
          <a:p>
            <a:r>
              <a:rPr lang="en-GB" sz="2000" dirty="0">
                <a:solidFill>
                  <a:srgbClr val="0070C0"/>
                </a:solidFill>
              </a:rPr>
              <a:t>Variance</a:t>
            </a:r>
          </a:p>
          <a:p>
            <a:r>
              <a:rPr lang="en-GB" sz="2000" dirty="0"/>
              <a:t>Mean square error</a:t>
            </a:r>
          </a:p>
        </p:txBody>
      </p:sp>
    </p:spTree>
    <p:extLst>
      <p:ext uri="{BB962C8B-B14F-4D97-AF65-F5344CB8AC3E}">
        <p14:creationId xmlns:p14="http://schemas.microsoft.com/office/powerpoint/2010/main" val="326538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09C427-A447-314C-AFB6-5598C5A24297}"/>
              </a:ext>
            </a:extLst>
          </p:cNvPr>
          <p:cNvSpPr>
            <a:spLocks noGrp="1"/>
          </p:cNvSpPr>
          <p:nvPr>
            <p:ph type="title"/>
          </p:nvPr>
        </p:nvSpPr>
        <p:spPr>
          <a:xfrm>
            <a:off x="1440000" y="360000"/>
            <a:ext cx="8911687" cy="1280890"/>
          </a:xfrm>
        </p:spPr>
        <p:txBody>
          <a:bodyPr/>
          <a:lstStyle/>
          <a:p>
            <a:r>
              <a:rPr lang="en-GB" dirty="0"/>
              <a:t>Evaluation of Bias, Variance &amp; MSE</a:t>
            </a:r>
          </a:p>
        </p:txBody>
      </p:sp>
      <p:pic>
        <p:nvPicPr>
          <p:cNvPr id="3" name="Picture 2" descr="A group of graphs showing different numbers&#10;&#10;Description automatically generated with medium confidence">
            <a:extLst>
              <a:ext uri="{FF2B5EF4-FFF2-40B4-BE49-F238E27FC236}">
                <a16:creationId xmlns:a16="http://schemas.microsoft.com/office/drawing/2014/main" id="{82B5CEEE-A259-0386-1251-176636B24BB4}"/>
              </a:ext>
            </a:extLst>
          </p:cNvPr>
          <p:cNvPicPr>
            <a:picLocks noChangeAspect="1"/>
          </p:cNvPicPr>
          <p:nvPr/>
        </p:nvPicPr>
        <p:blipFill>
          <a:blip r:embed="rId3"/>
          <a:stretch>
            <a:fillRect/>
          </a:stretch>
        </p:blipFill>
        <p:spPr>
          <a:xfrm>
            <a:off x="0" y="1277815"/>
            <a:ext cx="12192000" cy="5580185"/>
          </a:xfrm>
          <a:prstGeom prst="rect">
            <a:avLst/>
          </a:prstGeom>
        </p:spPr>
      </p:pic>
      <p:sp>
        <p:nvSpPr>
          <p:cNvPr id="4" name="Process 3">
            <a:extLst>
              <a:ext uri="{FF2B5EF4-FFF2-40B4-BE49-F238E27FC236}">
                <a16:creationId xmlns:a16="http://schemas.microsoft.com/office/drawing/2014/main" id="{D0D31250-653B-5346-AA3D-8D96A255E63C}"/>
              </a:ext>
            </a:extLst>
          </p:cNvPr>
          <p:cNvSpPr/>
          <p:nvPr/>
        </p:nvSpPr>
        <p:spPr>
          <a:xfrm>
            <a:off x="4977391" y="3586407"/>
            <a:ext cx="2237218" cy="962999"/>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2000" dirty="0">
                <a:solidFill>
                  <a:srgbClr val="FF0000"/>
                </a:solidFill>
              </a:rPr>
              <a:t>Bias</a:t>
            </a:r>
          </a:p>
          <a:p>
            <a:r>
              <a:rPr lang="en-GB" sz="2000" dirty="0">
                <a:solidFill>
                  <a:srgbClr val="0070C0"/>
                </a:solidFill>
              </a:rPr>
              <a:t>Variance</a:t>
            </a:r>
          </a:p>
          <a:p>
            <a:r>
              <a:rPr lang="en-GB" sz="2000" dirty="0"/>
              <a:t>Mean square error</a:t>
            </a:r>
          </a:p>
        </p:txBody>
      </p:sp>
    </p:spTree>
    <p:extLst>
      <p:ext uri="{BB962C8B-B14F-4D97-AF65-F5344CB8AC3E}">
        <p14:creationId xmlns:p14="http://schemas.microsoft.com/office/powerpoint/2010/main" val="45257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7" name="Platshållare för innehåll 6">
                <a:extLst>
                  <a:ext uri="{FF2B5EF4-FFF2-40B4-BE49-F238E27FC236}">
                    <a16:creationId xmlns:a16="http://schemas.microsoft.com/office/drawing/2014/main" id="{518CE92E-2C48-D147-8102-CB15D8E8CD62}"/>
                  </a:ext>
                </a:extLst>
              </p:cNvPr>
              <p:cNvGraphicFramePr>
                <a:graphicFrameLocks noGrp="1"/>
              </p:cNvGraphicFramePr>
              <p:nvPr>
                <p:ph idx="1"/>
                <p:extLst>
                  <p:ext uri="{D42A27DB-BD31-4B8C-83A1-F6EECF244321}">
                    <p14:modId xmlns:p14="http://schemas.microsoft.com/office/powerpoint/2010/main" val="522213180"/>
                  </p:ext>
                </p:extLst>
              </p:nvPr>
            </p:nvGraphicFramePr>
            <p:xfrm>
              <a:off x="-2" y="0"/>
              <a:ext cx="12192004" cy="6857989"/>
            </p:xfrm>
            <a:graphic>
              <a:graphicData uri="http://schemas.openxmlformats.org/drawingml/2006/table">
                <a:tbl>
                  <a:tblPr firstRow="1" firstCol="1" bandRow="1">
                    <a:tableStyleId>{5C22544A-7EE6-4342-B048-85BDC9FD1C3A}</a:tableStyleId>
                  </a:tblPr>
                  <a:tblGrid>
                    <a:gridCol w="1431918">
                      <a:extLst>
                        <a:ext uri="{9D8B030D-6E8A-4147-A177-3AD203B41FA5}">
                          <a16:colId xmlns:a16="http://schemas.microsoft.com/office/drawing/2014/main" val="1052541632"/>
                        </a:ext>
                      </a:extLst>
                    </a:gridCol>
                    <a:gridCol w="1431918">
                      <a:extLst>
                        <a:ext uri="{9D8B030D-6E8A-4147-A177-3AD203B41FA5}">
                          <a16:colId xmlns:a16="http://schemas.microsoft.com/office/drawing/2014/main" val="189010809"/>
                        </a:ext>
                      </a:extLst>
                    </a:gridCol>
                    <a:gridCol w="1297833">
                      <a:extLst>
                        <a:ext uri="{9D8B030D-6E8A-4147-A177-3AD203B41FA5}">
                          <a16:colId xmlns:a16="http://schemas.microsoft.com/office/drawing/2014/main" val="191814245"/>
                        </a:ext>
                      </a:extLst>
                    </a:gridCol>
                    <a:gridCol w="1297833">
                      <a:extLst>
                        <a:ext uri="{9D8B030D-6E8A-4147-A177-3AD203B41FA5}">
                          <a16:colId xmlns:a16="http://schemas.microsoft.com/office/drawing/2014/main" val="117009289"/>
                        </a:ext>
                      </a:extLst>
                    </a:gridCol>
                    <a:gridCol w="961786">
                      <a:extLst>
                        <a:ext uri="{9D8B030D-6E8A-4147-A177-3AD203B41FA5}">
                          <a16:colId xmlns:a16="http://schemas.microsoft.com/office/drawing/2014/main" val="624031993"/>
                        </a:ext>
                      </a:extLst>
                    </a:gridCol>
                    <a:gridCol w="961786">
                      <a:extLst>
                        <a:ext uri="{9D8B030D-6E8A-4147-A177-3AD203B41FA5}">
                          <a16:colId xmlns:a16="http://schemas.microsoft.com/office/drawing/2014/main" val="316429181"/>
                        </a:ext>
                      </a:extLst>
                    </a:gridCol>
                    <a:gridCol w="961786">
                      <a:extLst>
                        <a:ext uri="{9D8B030D-6E8A-4147-A177-3AD203B41FA5}">
                          <a16:colId xmlns:a16="http://schemas.microsoft.com/office/drawing/2014/main" val="3460254358"/>
                        </a:ext>
                      </a:extLst>
                    </a:gridCol>
                    <a:gridCol w="961786">
                      <a:extLst>
                        <a:ext uri="{9D8B030D-6E8A-4147-A177-3AD203B41FA5}">
                          <a16:colId xmlns:a16="http://schemas.microsoft.com/office/drawing/2014/main" val="858033601"/>
                        </a:ext>
                      </a:extLst>
                    </a:gridCol>
                    <a:gridCol w="961786">
                      <a:extLst>
                        <a:ext uri="{9D8B030D-6E8A-4147-A177-3AD203B41FA5}">
                          <a16:colId xmlns:a16="http://schemas.microsoft.com/office/drawing/2014/main" val="3578206970"/>
                        </a:ext>
                      </a:extLst>
                    </a:gridCol>
                    <a:gridCol w="961786">
                      <a:extLst>
                        <a:ext uri="{9D8B030D-6E8A-4147-A177-3AD203B41FA5}">
                          <a16:colId xmlns:a16="http://schemas.microsoft.com/office/drawing/2014/main" val="1868632214"/>
                        </a:ext>
                      </a:extLst>
                    </a:gridCol>
                    <a:gridCol w="961786">
                      <a:extLst>
                        <a:ext uri="{9D8B030D-6E8A-4147-A177-3AD203B41FA5}">
                          <a16:colId xmlns:a16="http://schemas.microsoft.com/office/drawing/2014/main" val="2833853288"/>
                        </a:ext>
                      </a:extLst>
                    </a:gridCol>
                  </a:tblGrid>
                  <a:tr h="213761">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gridSpan="4">
                      <a:txBody>
                        <a:bodyPr/>
                        <a:lstStyle/>
                        <a:p>
                          <a:pPr algn="ctr">
                            <a:spcAft>
                              <a:spcPts val="0"/>
                            </a:spcAft>
                          </a:pPr>
                          <a:r>
                            <a:rPr lang="en-GB" sz="1400">
                              <a:effectLst/>
                            </a:rPr>
                            <a:t>Y1</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spcAft>
                              <a:spcPts val="0"/>
                            </a:spcAft>
                          </a:pPr>
                          <a:r>
                            <a:rPr lang="en-GB" sz="1400" dirty="0">
                              <a:effectLst/>
                            </a:rPr>
                            <a:t>Y3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22243424"/>
                      </a:ext>
                    </a:extLst>
                  </a:tr>
                  <a:tr h="213761">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gridSpan="2">
                      <a:txBody>
                        <a:bodyPr/>
                        <a:lstStyle/>
                        <a:p>
                          <a:pPr algn="ctr">
                            <a:spcAft>
                              <a:spcPts val="0"/>
                            </a:spcAft>
                          </a:pPr>
                          <a:r>
                            <a:rPr lang="en-GB" sz="1400">
                              <a:effectLst/>
                            </a:rPr>
                            <a:t>Unweighted</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gridSpan="2">
                      <a:txBody>
                        <a:bodyPr/>
                        <a:lstStyle/>
                        <a:p>
                          <a:pPr algn="ctr">
                            <a:spcAft>
                              <a:spcPts val="0"/>
                            </a:spcAft>
                          </a:pPr>
                          <a:r>
                            <a:rPr lang="en-GB" sz="1400">
                              <a:effectLst/>
                            </a:rPr>
                            <a:t>weighted</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gridSpan="2">
                      <a:txBody>
                        <a:bodyPr/>
                        <a:lstStyle/>
                        <a:p>
                          <a:pPr algn="ctr">
                            <a:spcAft>
                              <a:spcPts val="0"/>
                            </a:spcAft>
                          </a:pPr>
                          <a:r>
                            <a:rPr lang="en-GB" sz="1400" dirty="0">
                              <a:effectLst/>
                            </a:rPr>
                            <a:t>Unweighted</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gridSpan="2">
                      <a:txBody>
                        <a:bodyPr/>
                        <a:lstStyle/>
                        <a:p>
                          <a:pPr algn="ctr">
                            <a:spcAft>
                              <a:spcPts val="0"/>
                            </a:spcAft>
                          </a:pPr>
                          <a:r>
                            <a:rPr lang="en-GB" sz="1400">
                              <a:effectLst/>
                            </a:rPr>
                            <a:t>weighted</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extLst>
                      <a:ext uri="{0D108BD9-81ED-4DB2-BD59-A6C34878D82A}">
                        <a16:rowId xmlns:a16="http://schemas.microsoft.com/office/drawing/2014/main" val="3362293351"/>
                      </a:ext>
                    </a:extLst>
                  </a:tr>
                  <a:tr h="224628">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N</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smtClean="0">
                                        <a:effectLst/>
                                        <a:latin typeface="Cambria Math" panose="02040503050406030204" pitchFamily="18" charset="0"/>
                                      </a:rPr>
                                    </m:ctrlPr>
                                  </m:sSubPr>
                                  <m:e>
                                    <m:r>
                                      <a:rPr lang="en-GB" sz="1400">
                                        <a:effectLst/>
                                        <a:latin typeface="Cambria Math" panose="02040503050406030204" pitchFamily="18" charset="0"/>
                                      </a:rPr>
                                      <m:t>𝑛</m:t>
                                    </m:r>
                                  </m:e>
                                  <m:sub>
                                    <m:r>
                                      <m:rPr>
                                        <m:sty m:val="p"/>
                                      </m:rPr>
                                      <a:rPr lang="sv-SE" sz="1400" b="0" i="0" baseline="-25000" smtClean="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3849777"/>
                      </a:ext>
                    </a:extLst>
                  </a:tr>
                  <a:tr h="213761">
                    <a:tc rowSpan="14">
                      <a:txBody>
                        <a:bodyPr/>
                        <a:lstStyle/>
                        <a:p>
                          <a:pPr algn="ctr">
                            <a:spcAft>
                              <a:spcPts val="0"/>
                            </a:spcAft>
                          </a:pPr>
                          <a:r>
                            <a:rPr lang="en-GB" sz="1400" dirty="0">
                              <a:effectLst/>
                              <a:latin typeface="Times New Roman" panose="02020603050405020304" pitchFamily="18" charset="0"/>
                              <a:ea typeface="Times New Roman" panose="02020603050405020304" pitchFamily="18" charset="0"/>
                            </a:rPr>
                            <a:t>Non probability data</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6072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5995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49916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0.61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52062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08466358"/>
                      </a:ext>
                    </a:extLst>
                  </a:tr>
                  <a:tr h="213761">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9117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74257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76232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32188091"/>
                      </a:ext>
                    </a:extLst>
                  </a:tr>
                  <a:tr h="213761">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13680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6230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107381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113224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98975075"/>
                      </a:ext>
                    </a:extLst>
                  </a:tr>
                  <a:tr h="213761">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162000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20550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127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6178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160202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0.44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182611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9490868"/>
                      </a:ext>
                    </a:extLst>
                  </a:tr>
                  <a:tr h="213761">
                    <a:tc vMerge="1">
                      <a:txBody>
                        <a:bodyPr/>
                        <a:lstStyle/>
                        <a:p>
                          <a:endParaRPr lang="en-GB"/>
                        </a:p>
                      </a:txBody>
                      <a:tcPr/>
                    </a:tc>
                    <a:tc>
                      <a:txBody>
                        <a:bodyPr/>
                        <a:lstStyle/>
                        <a:p>
                          <a:pPr algn="ctr">
                            <a:spcAft>
                              <a:spcPts val="0"/>
                            </a:spcAft>
                          </a:pPr>
                          <a:r>
                            <a:rPr lang="en-GB" sz="1400">
                              <a:effectLst/>
                            </a:rPr>
                            <a:t>303750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243000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30760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6399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232029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266006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03131824"/>
                      </a:ext>
                    </a:extLst>
                  </a:tr>
                  <a:tr h="213761">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364500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46079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314536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373448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29591049"/>
                      </a:ext>
                    </a:extLst>
                  </a:tr>
                  <a:tr h="213761">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546750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428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6333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474415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573051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92646915"/>
                      </a:ext>
                    </a:extLst>
                  </a:tr>
                  <a:tr h="213761">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820125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103981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6598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466909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821485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62892080"/>
                      </a:ext>
                    </a:extLst>
                  </a:tr>
                  <a:tr h="213761">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1230187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155996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7.02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557966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1284084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38822069"/>
                      </a:ext>
                    </a:extLst>
                  </a:tr>
                  <a:tr h="213761">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1845282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233900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699990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1937624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8071245"/>
                      </a:ext>
                    </a:extLst>
                  </a:tr>
                  <a:tr h="213761">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2767922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350944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2114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6533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10.53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952799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0.86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2845442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5554901"/>
                      </a:ext>
                    </a:extLst>
                  </a:tr>
                  <a:tr h="213761">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4151883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527220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3192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1208293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0.49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4625978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63740385"/>
                      </a:ext>
                    </a:extLst>
                  </a:tr>
                  <a:tr h="213761">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6227824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789505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4825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6449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1160492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0.66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6678586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28588886"/>
                      </a:ext>
                    </a:extLst>
                  </a:tr>
                  <a:tr h="213761">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9341736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1183654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7184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29.58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1390935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9791601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10249569"/>
                      </a:ext>
                    </a:extLst>
                  </a:tr>
                  <a:tr h="220531">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I</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a:rPr lang="en-GB" sz="1400">
                                        <a:effectLst/>
                                        <a:latin typeface="Cambria Math" panose="02040503050406030204" pitchFamily="18" charset="0"/>
                                      </a:rPr>
                                      <m:t>𝑛</m:t>
                                    </m:r>
                                  </m:e>
                                  <m:sub>
                                    <m:r>
                                      <a:rPr lang="en-GB" sz="1400" baseline="-25000">
                                        <a:effectLst/>
                                        <a:latin typeface="Cambria Math" panose="02040503050406030204" pitchFamily="18" charset="0"/>
                                      </a:rPr>
                                      <m:t>𝑚</m:t>
                                    </m:r>
                                  </m:sub>
                                </m:sSub>
                              </m:oMath>
                            </m:oMathPara>
                          </a14:m>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84031105"/>
                      </a:ext>
                    </a:extLst>
                  </a:tr>
                  <a:tr h="213761">
                    <a:tc rowSpan="14">
                      <a:txBody>
                        <a:bodyPr/>
                        <a:lstStyle/>
                        <a:p>
                          <a:pPr algn="ctr">
                            <a:spcAft>
                              <a:spcPts val="0"/>
                            </a:spcAft>
                          </a:pPr>
                          <a:r>
                            <a:rPr lang="sv-SE" sz="1400" dirty="0">
                              <a:effectLst/>
                              <a:latin typeface="Times New Roman" panose="02020603050405020304" pitchFamily="18" charset="0"/>
                              <a:ea typeface="Times New Roman" panose="02020603050405020304" pitchFamily="18" charset="0"/>
                            </a:rPr>
                            <a:t>Simple </a:t>
                          </a:r>
                          <a:r>
                            <a:rPr lang="sv-SE" sz="1400" dirty="0" err="1">
                              <a:effectLst/>
                              <a:latin typeface="Times New Roman" panose="02020603050405020304" pitchFamily="18" charset="0"/>
                              <a:ea typeface="Times New Roman" panose="02020603050405020304" pitchFamily="18" charset="0"/>
                            </a:rPr>
                            <a:t>random</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sample</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with</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missing</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values</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325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370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417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02742976"/>
                      </a:ext>
                    </a:extLst>
                  </a:tr>
                  <a:tr h="213761">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486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40424908"/>
                      </a:ext>
                    </a:extLst>
                  </a:tr>
                  <a:tr h="213761">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727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71121197"/>
                      </a:ext>
                    </a:extLst>
                  </a:tr>
                  <a:tr h="213761">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1350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1256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1414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39397746"/>
                      </a:ext>
                    </a:extLst>
                  </a:tr>
                  <a:tr h="213761">
                    <a:tc vMerge="1">
                      <a:txBody>
                        <a:bodyPr/>
                        <a:lstStyle/>
                        <a:p>
                          <a:endParaRPr lang="en-GB"/>
                        </a:p>
                      </a:txBody>
                      <a:tcPr/>
                    </a:tc>
                    <a:tc>
                      <a:txBody>
                        <a:bodyPr/>
                        <a:lstStyle/>
                        <a:p>
                          <a:pPr algn="ctr">
                            <a:spcAft>
                              <a:spcPts val="0"/>
                            </a:spcAft>
                          </a:pPr>
                          <a:r>
                            <a:rPr lang="en-GB" sz="1400" dirty="0">
                              <a:effectLst/>
                            </a:rPr>
                            <a:t>303750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2025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1629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8.9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1872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2112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3538656"/>
                      </a:ext>
                    </a:extLst>
                  </a:tr>
                  <a:tr h="213761">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3038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13.2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2796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3170</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7425856"/>
                      </a:ext>
                    </a:extLst>
                  </a:tr>
                  <a:tr h="213761">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4556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3666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4771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6131397"/>
                      </a:ext>
                    </a:extLst>
                  </a:tr>
                  <a:tr h="213761">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6834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6273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7138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93588807"/>
                      </a:ext>
                    </a:extLst>
                  </a:tr>
                  <a:tr h="213761">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10252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8271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10915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621193"/>
                      </a:ext>
                    </a:extLst>
                  </a:tr>
                  <a:tr h="213761">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15377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12420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64.9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16234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6764824"/>
                      </a:ext>
                    </a:extLst>
                  </a:tr>
                  <a:tr h="213761">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23066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18612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97.9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23525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32227197"/>
                      </a:ext>
                    </a:extLst>
                  </a:tr>
                  <a:tr h="213761">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34599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27906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146.2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31504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36215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93661943"/>
                      </a:ext>
                    </a:extLst>
                  </a:tr>
                  <a:tr h="213761">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51899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41901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219.4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55011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6975114"/>
                      </a:ext>
                    </a:extLst>
                  </a:tr>
                  <a:tr h="213761">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77848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62853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328.5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69831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82470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9284623"/>
                      </a:ext>
                    </a:extLst>
                  </a:tr>
                </a:tbl>
              </a:graphicData>
            </a:graphic>
          </p:graphicFrame>
        </mc:Choice>
        <mc:Fallback>
          <p:graphicFrame>
            <p:nvGraphicFramePr>
              <p:cNvPr id="7" name="Platshållare för innehåll 6">
                <a:extLst>
                  <a:ext uri="{FF2B5EF4-FFF2-40B4-BE49-F238E27FC236}">
                    <a16:creationId xmlns:a16="http://schemas.microsoft.com/office/drawing/2014/main" id="{518CE92E-2C48-D147-8102-CB15D8E8CD62}"/>
                  </a:ext>
                </a:extLst>
              </p:cNvPr>
              <p:cNvGraphicFramePr>
                <a:graphicFrameLocks noGrp="1"/>
              </p:cNvGraphicFramePr>
              <p:nvPr>
                <p:ph idx="1"/>
                <p:extLst>
                  <p:ext uri="{D42A27DB-BD31-4B8C-83A1-F6EECF244321}">
                    <p14:modId xmlns:p14="http://schemas.microsoft.com/office/powerpoint/2010/main" val="522213180"/>
                  </p:ext>
                </p:extLst>
              </p:nvPr>
            </p:nvGraphicFramePr>
            <p:xfrm>
              <a:off x="-2" y="0"/>
              <a:ext cx="12192004" cy="6857989"/>
            </p:xfrm>
            <a:graphic>
              <a:graphicData uri="http://schemas.openxmlformats.org/drawingml/2006/table">
                <a:tbl>
                  <a:tblPr firstRow="1" firstCol="1" bandRow="1">
                    <a:tableStyleId>{5C22544A-7EE6-4342-B048-85BDC9FD1C3A}</a:tableStyleId>
                  </a:tblPr>
                  <a:tblGrid>
                    <a:gridCol w="1431918">
                      <a:extLst>
                        <a:ext uri="{9D8B030D-6E8A-4147-A177-3AD203B41FA5}">
                          <a16:colId xmlns:a16="http://schemas.microsoft.com/office/drawing/2014/main" val="1052541632"/>
                        </a:ext>
                      </a:extLst>
                    </a:gridCol>
                    <a:gridCol w="1431918">
                      <a:extLst>
                        <a:ext uri="{9D8B030D-6E8A-4147-A177-3AD203B41FA5}">
                          <a16:colId xmlns:a16="http://schemas.microsoft.com/office/drawing/2014/main" val="189010809"/>
                        </a:ext>
                      </a:extLst>
                    </a:gridCol>
                    <a:gridCol w="1297833">
                      <a:extLst>
                        <a:ext uri="{9D8B030D-6E8A-4147-A177-3AD203B41FA5}">
                          <a16:colId xmlns:a16="http://schemas.microsoft.com/office/drawing/2014/main" val="191814245"/>
                        </a:ext>
                      </a:extLst>
                    </a:gridCol>
                    <a:gridCol w="1297833">
                      <a:extLst>
                        <a:ext uri="{9D8B030D-6E8A-4147-A177-3AD203B41FA5}">
                          <a16:colId xmlns:a16="http://schemas.microsoft.com/office/drawing/2014/main" val="117009289"/>
                        </a:ext>
                      </a:extLst>
                    </a:gridCol>
                    <a:gridCol w="961786">
                      <a:extLst>
                        <a:ext uri="{9D8B030D-6E8A-4147-A177-3AD203B41FA5}">
                          <a16:colId xmlns:a16="http://schemas.microsoft.com/office/drawing/2014/main" val="624031993"/>
                        </a:ext>
                      </a:extLst>
                    </a:gridCol>
                    <a:gridCol w="961786">
                      <a:extLst>
                        <a:ext uri="{9D8B030D-6E8A-4147-A177-3AD203B41FA5}">
                          <a16:colId xmlns:a16="http://schemas.microsoft.com/office/drawing/2014/main" val="316429181"/>
                        </a:ext>
                      </a:extLst>
                    </a:gridCol>
                    <a:gridCol w="961786">
                      <a:extLst>
                        <a:ext uri="{9D8B030D-6E8A-4147-A177-3AD203B41FA5}">
                          <a16:colId xmlns:a16="http://schemas.microsoft.com/office/drawing/2014/main" val="3460254358"/>
                        </a:ext>
                      </a:extLst>
                    </a:gridCol>
                    <a:gridCol w="961786">
                      <a:extLst>
                        <a:ext uri="{9D8B030D-6E8A-4147-A177-3AD203B41FA5}">
                          <a16:colId xmlns:a16="http://schemas.microsoft.com/office/drawing/2014/main" val="858033601"/>
                        </a:ext>
                      </a:extLst>
                    </a:gridCol>
                    <a:gridCol w="961786">
                      <a:extLst>
                        <a:ext uri="{9D8B030D-6E8A-4147-A177-3AD203B41FA5}">
                          <a16:colId xmlns:a16="http://schemas.microsoft.com/office/drawing/2014/main" val="3578206970"/>
                        </a:ext>
                      </a:extLst>
                    </a:gridCol>
                    <a:gridCol w="961786">
                      <a:extLst>
                        <a:ext uri="{9D8B030D-6E8A-4147-A177-3AD203B41FA5}">
                          <a16:colId xmlns:a16="http://schemas.microsoft.com/office/drawing/2014/main" val="1868632214"/>
                        </a:ext>
                      </a:extLst>
                    </a:gridCol>
                    <a:gridCol w="961786">
                      <a:extLst>
                        <a:ext uri="{9D8B030D-6E8A-4147-A177-3AD203B41FA5}">
                          <a16:colId xmlns:a16="http://schemas.microsoft.com/office/drawing/2014/main" val="2833853288"/>
                        </a:ext>
                      </a:extLst>
                    </a:gridCol>
                  </a:tblGrid>
                  <a:tr h="213761">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gridSpan="4">
                      <a:txBody>
                        <a:bodyPr/>
                        <a:lstStyle/>
                        <a:p>
                          <a:pPr algn="ctr">
                            <a:spcAft>
                              <a:spcPts val="0"/>
                            </a:spcAft>
                          </a:pPr>
                          <a:r>
                            <a:rPr lang="en-GB" sz="1400">
                              <a:effectLst/>
                            </a:rPr>
                            <a:t>Y1</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a:spcAft>
                              <a:spcPts val="0"/>
                            </a:spcAft>
                          </a:pPr>
                          <a:r>
                            <a:rPr lang="en-GB" sz="1400" dirty="0">
                              <a:effectLst/>
                            </a:rPr>
                            <a:t>Y3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22243424"/>
                      </a:ext>
                    </a:extLst>
                  </a:tr>
                  <a:tr h="213761">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gridSpan="2">
                      <a:txBody>
                        <a:bodyPr/>
                        <a:lstStyle/>
                        <a:p>
                          <a:pPr algn="ctr">
                            <a:spcAft>
                              <a:spcPts val="0"/>
                            </a:spcAft>
                          </a:pPr>
                          <a:r>
                            <a:rPr lang="en-GB" sz="1400">
                              <a:effectLst/>
                            </a:rPr>
                            <a:t>Unweighted</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gridSpan="2">
                      <a:txBody>
                        <a:bodyPr/>
                        <a:lstStyle/>
                        <a:p>
                          <a:pPr algn="ctr">
                            <a:spcAft>
                              <a:spcPts val="0"/>
                            </a:spcAft>
                          </a:pPr>
                          <a:r>
                            <a:rPr lang="en-GB" sz="1400">
                              <a:effectLst/>
                            </a:rPr>
                            <a:t>weighted</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gridSpan="2">
                      <a:txBody>
                        <a:bodyPr/>
                        <a:lstStyle/>
                        <a:p>
                          <a:pPr algn="ctr">
                            <a:spcAft>
                              <a:spcPts val="0"/>
                            </a:spcAft>
                          </a:pPr>
                          <a:r>
                            <a:rPr lang="en-GB" sz="1400" dirty="0">
                              <a:effectLst/>
                            </a:rPr>
                            <a:t>Unweighted</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tc gridSpan="2">
                      <a:txBody>
                        <a:bodyPr/>
                        <a:lstStyle/>
                        <a:p>
                          <a:pPr algn="ctr">
                            <a:spcAft>
                              <a:spcPts val="0"/>
                            </a:spcAft>
                          </a:pPr>
                          <a:r>
                            <a:rPr lang="en-GB" sz="1400">
                              <a:effectLst/>
                            </a:rPr>
                            <a:t>weighted</a:t>
                          </a:r>
                          <a:endParaRPr lang="sv-SE" sz="1400">
                            <a:effectLst/>
                            <a:latin typeface="Times New Roman" panose="02020603050405020304" pitchFamily="18" charset="0"/>
                            <a:ea typeface="Times New Roman" panose="02020603050405020304" pitchFamily="18" charset="0"/>
                          </a:endParaRPr>
                        </a:p>
                      </a:txBody>
                      <a:tcPr marL="64536" marR="64536" marT="0" marB="0"/>
                    </a:tc>
                    <a:tc hMerge="1">
                      <a:txBody>
                        <a:bodyPr/>
                        <a:lstStyle/>
                        <a:p>
                          <a:endParaRPr lang="en-GB"/>
                        </a:p>
                      </a:txBody>
                      <a:tcPr/>
                    </a:tc>
                    <a:extLst>
                      <a:ext uri="{0D108BD9-81ED-4DB2-BD59-A6C34878D82A}">
                        <a16:rowId xmlns:a16="http://schemas.microsoft.com/office/drawing/2014/main" val="3362293351"/>
                      </a:ext>
                    </a:extLst>
                  </a:tr>
                  <a:tr h="224628">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N</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endParaRPr lang="sv-SE"/>
                        </a:p>
                      </a:txBody>
                      <a:tcPr marL="64536" marR="64536" marT="0" marB="0">
                        <a:blipFill>
                          <a:blip r:embed="rId3"/>
                          <a:stretch>
                            <a:fillRect l="-220588" t="-223529" r="-622549" b="-2929412"/>
                          </a:stretch>
                        </a:blipFill>
                      </a:tcPr>
                    </a:tc>
                    <a:tc>
                      <a:txBody>
                        <a:bodyPr/>
                        <a:lstStyle/>
                        <a:p>
                          <a:endParaRPr lang="sv-SE"/>
                        </a:p>
                      </a:txBody>
                      <a:tcPr marL="64536" marR="64536" marT="0" marB="0">
                        <a:blipFill>
                          <a:blip r:embed="rId3"/>
                          <a:stretch>
                            <a:fillRect l="-317476" t="-223529" r="-516505" b="-2929412"/>
                          </a:stretch>
                        </a:blipFill>
                      </a:tcPr>
                    </a:tc>
                    <a:tc>
                      <a:txBody>
                        <a:bodyPr/>
                        <a:lstStyle/>
                        <a:p>
                          <a:endParaRPr lang="sv-SE"/>
                        </a:p>
                      </a:txBody>
                      <a:tcPr marL="64536" marR="64536" marT="0" marB="0">
                        <a:blipFill>
                          <a:blip r:embed="rId3"/>
                          <a:stretch>
                            <a:fillRect l="-565789" t="-223529" r="-600000" b="-2929412"/>
                          </a:stretch>
                        </a:blipFill>
                      </a:tcPr>
                    </a:tc>
                    <a:tc>
                      <a:txBody>
                        <a:bodyPr/>
                        <a:lstStyle/>
                        <a:p>
                          <a:endParaRPr lang="sv-SE"/>
                        </a:p>
                      </a:txBody>
                      <a:tcPr marL="64536" marR="64536" marT="0" marB="0">
                        <a:blipFill>
                          <a:blip r:embed="rId3"/>
                          <a:stretch>
                            <a:fillRect l="-665789" t="-223529" r="-500000" b="-2929412"/>
                          </a:stretch>
                        </a:blipFill>
                      </a:tcPr>
                    </a:tc>
                    <a:tc>
                      <a:txBody>
                        <a:bodyPr/>
                        <a:lstStyle/>
                        <a:p>
                          <a:endParaRPr lang="sv-SE"/>
                        </a:p>
                      </a:txBody>
                      <a:tcPr marL="64536" marR="64536" marT="0" marB="0">
                        <a:blipFill>
                          <a:blip r:embed="rId3"/>
                          <a:stretch>
                            <a:fillRect l="-776000" t="-223529" r="-406667" b="-2929412"/>
                          </a:stretch>
                        </a:blipFill>
                      </a:tcPr>
                    </a:tc>
                    <a:tc>
                      <a:txBody>
                        <a:bodyPr/>
                        <a:lstStyle/>
                        <a:p>
                          <a:endParaRPr lang="sv-SE"/>
                        </a:p>
                      </a:txBody>
                      <a:tcPr marL="64536" marR="64536" marT="0" marB="0">
                        <a:blipFill>
                          <a:blip r:embed="rId3"/>
                          <a:stretch>
                            <a:fillRect l="-864474" t="-223529" r="-301316" b="-2929412"/>
                          </a:stretch>
                        </a:blipFill>
                      </a:tcPr>
                    </a:tc>
                    <a:tc>
                      <a:txBody>
                        <a:bodyPr/>
                        <a:lstStyle/>
                        <a:p>
                          <a:endParaRPr lang="sv-SE"/>
                        </a:p>
                      </a:txBody>
                      <a:tcPr marL="64536" marR="64536" marT="0" marB="0">
                        <a:blipFill>
                          <a:blip r:embed="rId3"/>
                          <a:stretch>
                            <a:fillRect l="-964474" t="-223529" r="-201316" b="-2929412"/>
                          </a:stretch>
                        </a:blipFill>
                      </a:tcPr>
                    </a:tc>
                    <a:tc>
                      <a:txBody>
                        <a:bodyPr/>
                        <a:lstStyle/>
                        <a:p>
                          <a:endParaRPr lang="sv-SE"/>
                        </a:p>
                      </a:txBody>
                      <a:tcPr marL="64536" marR="64536" marT="0" marB="0">
                        <a:blipFill>
                          <a:blip r:embed="rId3"/>
                          <a:stretch>
                            <a:fillRect l="-1064474" t="-223529" r="-101316" b="-2929412"/>
                          </a:stretch>
                        </a:blipFill>
                      </a:tcPr>
                    </a:tc>
                    <a:tc>
                      <a:txBody>
                        <a:bodyPr/>
                        <a:lstStyle/>
                        <a:p>
                          <a:endParaRPr lang="sv-SE"/>
                        </a:p>
                      </a:txBody>
                      <a:tcPr marL="64536" marR="64536" marT="0" marB="0">
                        <a:blipFill>
                          <a:blip r:embed="rId3"/>
                          <a:stretch>
                            <a:fillRect l="-1164474" t="-223529" r="-1316" b="-2929412"/>
                          </a:stretch>
                        </a:blipFill>
                      </a:tcPr>
                    </a:tc>
                    <a:extLst>
                      <a:ext uri="{0D108BD9-81ED-4DB2-BD59-A6C34878D82A}">
                        <a16:rowId xmlns:a16="http://schemas.microsoft.com/office/drawing/2014/main" val="3613849777"/>
                      </a:ext>
                    </a:extLst>
                  </a:tr>
                  <a:tr h="213761">
                    <a:tc rowSpan="14">
                      <a:txBody>
                        <a:bodyPr/>
                        <a:lstStyle/>
                        <a:p>
                          <a:pPr algn="ctr">
                            <a:spcAft>
                              <a:spcPts val="0"/>
                            </a:spcAft>
                          </a:pPr>
                          <a:r>
                            <a:rPr lang="en-GB" sz="1400" dirty="0">
                              <a:effectLst/>
                              <a:latin typeface="Times New Roman" panose="02020603050405020304" pitchFamily="18" charset="0"/>
                              <a:ea typeface="Times New Roman" panose="02020603050405020304" pitchFamily="18" charset="0"/>
                            </a:rPr>
                            <a:t>Non probability data</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6072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5995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49916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0.61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52062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08466358"/>
                      </a:ext>
                    </a:extLst>
                  </a:tr>
                  <a:tr h="213761">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9117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74257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76232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32188091"/>
                      </a:ext>
                    </a:extLst>
                  </a:tr>
                  <a:tr h="213761">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13680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6230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107381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113224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98975075"/>
                      </a:ext>
                    </a:extLst>
                  </a:tr>
                  <a:tr h="213761">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162000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20550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127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6178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160202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0.44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182611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9490868"/>
                      </a:ext>
                    </a:extLst>
                  </a:tr>
                  <a:tr h="213761">
                    <a:tc vMerge="1">
                      <a:txBody>
                        <a:bodyPr/>
                        <a:lstStyle/>
                        <a:p>
                          <a:endParaRPr lang="en-GB"/>
                        </a:p>
                      </a:txBody>
                      <a:tcPr/>
                    </a:tc>
                    <a:tc>
                      <a:txBody>
                        <a:bodyPr/>
                        <a:lstStyle/>
                        <a:p>
                          <a:pPr algn="ctr">
                            <a:spcAft>
                              <a:spcPts val="0"/>
                            </a:spcAft>
                          </a:pPr>
                          <a:r>
                            <a:rPr lang="en-GB" sz="1400">
                              <a:effectLst/>
                            </a:rPr>
                            <a:t>303750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243000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30760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6399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232029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266006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03131824"/>
                      </a:ext>
                    </a:extLst>
                  </a:tr>
                  <a:tr h="213761">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364500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46079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314536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373448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29591049"/>
                      </a:ext>
                    </a:extLst>
                  </a:tr>
                  <a:tr h="213761">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546750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428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6333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474415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573051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92646915"/>
                      </a:ext>
                    </a:extLst>
                  </a:tr>
                  <a:tr h="213761">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820125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103981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6598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466909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821485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62892080"/>
                      </a:ext>
                    </a:extLst>
                  </a:tr>
                  <a:tr h="213761">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1230187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155996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7.02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557966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1284084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38822069"/>
                      </a:ext>
                    </a:extLst>
                  </a:tr>
                  <a:tr h="213761">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1845282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233900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699990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0.76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1937624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8071245"/>
                      </a:ext>
                    </a:extLst>
                  </a:tr>
                  <a:tr h="213761">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2767922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350944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2114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6533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10.53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952799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0.86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2845442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5554901"/>
                      </a:ext>
                    </a:extLst>
                  </a:tr>
                  <a:tr h="213761">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4151883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527220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3192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1208293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0.49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4625978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63740385"/>
                      </a:ext>
                    </a:extLst>
                  </a:tr>
                  <a:tr h="213761">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6227824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789505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4825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6449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1160492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0.66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6678586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28588886"/>
                      </a:ext>
                    </a:extLst>
                  </a:tr>
                  <a:tr h="213761">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9341736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1183654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7184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29.58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1390935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9791601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10249569"/>
                      </a:ext>
                    </a:extLst>
                  </a:tr>
                  <a:tr h="220531">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I</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endParaRPr lang="sv-SE"/>
                        </a:p>
                      </a:txBody>
                      <a:tcPr marL="64536" marR="64536" marT="0" marB="0">
                        <a:blipFill>
                          <a:blip r:embed="rId3"/>
                          <a:stretch>
                            <a:fillRect l="-220588" t="-1711765" r="-622549" b="-1441176"/>
                          </a:stretch>
                        </a:blipFill>
                      </a:tcPr>
                    </a:tc>
                    <a:tc>
                      <a:txBody>
                        <a:bodyPr/>
                        <a:lstStyle/>
                        <a:p>
                          <a:endParaRPr lang="sv-SE"/>
                        </a:p>
                      </a:txBody>
                      <a:tcPr marL="64536" marR="64536" marT="0" marB="0">
                        <a:blipFill>
                          <a:blip r:embed="rId3"/>
                          <a:stretch>
                            <a:fillRect l="-317476" t="-1711765" r="-516505" b="-1441176"/>
                          </a:stretch>
                        </a:blipFill>
                      </a:tcPr>
                    </a:tc>
                    <a:tc>
                      <a:txBody>
                        <a:bodyPr/>
                        <a:lstStyle/>
                        <a:p>
                          <a:endParaRPr lang="sv-SE"/>
                        </a:p>
                      </a:txBody>
                      <a:tcPr marL="64536" marR="64536" marT="0" marB="0">
                        <a:blipFill>
                          <a:blip r:embed="rId3"/>
                          <a:stretch>
                            <a:fillRect l="-565789" t="-1711765" r="-600000" b="-1441176"/>
                          </a:stretch>
                        </a:blipFill>
                      </a:tcPr>
                    </a:tc>
                    <a:tc>
                      <a:txBody>
                        <a:bodyPr/>
                        <a:lstStyle/>
                        <a:p>
                          <a:endParaRPr lang="sv-SE"/>
                        </a:p>
                      </a:txBody>
                      <a:tcPr marL="64536" marR="64536" marT="0" marB="0">
                        <a:blipFill>
                          <a:blip r:embed="rId3"/>
                          <a:stretch>
                            <a:fillRect l="-665789" t="-1711765" r="-500000" b="-1441176"/>
                          </a:stretch>
                        </a:blipFill>
                      </a:tcPr>
                    </a:tc>
                    <a:tc>
                      <a:txBody>
                        <a:bodyPr/>
                        <a:lstStyle/>
                        <a:p>
                          <a:endParaRPr lang="sv-SE"/>
                        </a:p>
                      </a:txBody>
                      <a:tcPr marL="64536" marR="64536" marT="0" marB="0">
                        <a:blipFill>
                          <a:blip r:embed="rId3"/>
                          <a:stretch>
                            <a:fillRect l="-776000" t="-1711765" r="-406667" b="-1441176"/>
                          </a:stretch>
                        </a:blipFill>
                      </a:tcPr>
                    </a:tc>
                    <a:tc>
                      <a:txBody>
                        <a:bodyPr/>
                        <a:lstStyle/>
                        <a:p>
                          <a:endParaRPr lang="sv-SE"/>
                        </a:p>
                      </a:txBody>
                      <a:tcPr marL="64536" marR="64536" marT="0" marB="0">
                        <a:blipFill>
                          <a:blip r:embed="rId3"/>
                          <a:stretch>
                            <a:fillRect l="-864474" t="-1711765" r="-301316" b="-1441176"/>
                          </a:stretch>
                        </a:blipFill>
                      </a:tcPr>
                    </a:tc>
                    <a:tc>
                      <a:txBody>
                        <a:bodyPr/>
                        <a:lstStyle/>
                        <a:p>
                          <a:endParaRPr lang="sv-SE"/>
                        </a:p>
                      </a:txBody>
                      <a:tcPr marL="64536" marR="64536" marT="0" marB="0">
                        <a:blipFill>
                          <a:blip r:embed="rId3"/>
                          <a:stretch>
                            <a:fillRect l="-964474" t="-1711765" r="-201316" b="-1441176"/>
                          </a:stretch>
                        </a:blipFill>
                      </a:tcPr>
                    </a:tc>
                    <a:tc>
                      <a:txBody>
                        <a:bodyPr/>
                        <a:lstStyle/>
                        <a:p>
                          <a:endParaRPr lang="sv-SE"/>
                        </a:p>
                      </a:txBody>
                      <a:tcPr marL="64536" marR="64536" marT="0" marB="0">
                        <a:blipFill>
                          <a:blip r:embed="rId3"/>
                          <a:stretch>
                            <a:fillRect l="-1064474" t="-1711765" r="-101316" b="-1441176"/>
                          </a:stretch>
                        </a:blipFill>
                      </a:tcPr>
                    </a:tc>
                    <a:tc>
                      <a:txBody>
                        <a:bodyPr/>
                        <a:lstStyle/>
                        <a:p>
                          <a:endParaRPr lang="sv-SE"/>
                        </a:p>
                      </a:txBody>
                      <a:tcPr marL="64536" marR="64536" marT="0" marB="0">
                        <a:blipFill>
                          <a:blip r:embed="rId3"/>
                          <a:stretch>
                            <a:fillRect l="-1164474" t="-1711765" r="-1316" b="-1441176"/>
                          </a:stretch>
                        </a:blipFill>
                      </a:tcPr>
                    </a:tc>
                    <a:extLst>
                      <a:ext uri="{0D108BD9-81ED-4DB2-BD59-A6C34878D82A}">
                        <a16:rowId xmlns:a16="http://schemas.microsoft.com/office/drawing/2014/main" val="3684031105"/>
                      </a:ext>
                    </a:extLst>
                  </a:tr>
                  <a:tr h="213761">
                    <a:tc rowSpan="14">
                      <a:txBody>
                        <a:bodyPr/>
                        <a:lstStyle/>
                        <a:p>
                          <a:pPr algn="ctr">
                            <a:spcAft>
                              <a:spcPts val="0"/>
                            </a:spcAft>
                          </a:pPr>
                          <a:r>
                            <a:rPr lang="sv-SE" sz="1400" dirty="0">
                              <a:effectLst/>
                              <a:latin typeface="Times New Roman" panose="02020603050405020304" pitchFamily="18" charset="0"/>
                              <a:ea typeface="Times New Roman" panose="02020603050405020304" pitchFamily="18" charset="0"/>
                            </a:rPr>
                            <a:t>Simple </a:t>
                          </a:r>
                          <a:r>
                            <a:rPr lang="sv-SE" sz="1400" dirty="0" err="1">
                              <a:effectLst/>
                              <a:latin typeface="Times New Roman" panose="02020603050405020304" pitchFamily="18" charset="0"/>
                              <a:ea typeface="Times New Roman" panose="02020603050405020304" pitchFamily="18" charset="0"/>
                            </a:rPr>
                            <a:t>random</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sample</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with</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missing</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values</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325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370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417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02742976"/>
                      </a:ext>
                    </a:extLst>
                  </a:tr>
                  <a:tr h="213761">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486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40424908"/>
                      </a:ext>
                    </a:extLst>
                  </a:tr>
                  <a:tr h="213761">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727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71121197"/>
                      </a:ext>
                    </a:extLst>
                  </a:tr>
                  <a:tr h="213761">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1350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1256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1414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39397746"/>
                      </a:ext>
                    </a:extLst>
                  </a:tr>
                  <a:tr h="213761">
                    <a:tc vMerge="1">
                      <a:txBody>
                        <a:bodyPr/>
                        <a:lstStyle/>
                        <a:p>
                          <a:endParaRPr lang="en-GB"/>
                        </a:p>
                      </a:txBody>
                      <a:tcPr/>
                    </a:tc>
                    <a:tc>
                      <a:txBody>
                        <a:bodyPr/>
                        <a:lstStyle/>
                        <a:p>
                          <a:pPr algn="ctr">
                            <a:spcAft>
                              <a:spcPts val="0"/>
                            </a:spcAft>
                          </a:pPr>
                          <a:r>
                            <a:rPr lang="en-GB" sz="1400" dirty="0">
                              <a:effectLst/>
                            </a:rPr>
                            <a:t>303750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2025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1629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8.9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1872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2112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3538656"/>
                      </a:ext>
                    </a:extLst>
                  </a:tr>
                  <a:tr h="213761">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3038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13.2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2796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3170</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7425856"/>
                      </a:ext>
                    </a:extLst>
                  </a:tr>
                  <a:tr h="213761">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4556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3666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4771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6131397"/>
                      </a:ext>
                    </a:extLst>
                  </a:tr>
                  <a:tr h="213761">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6834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6273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7138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93588807"/>
                      </a:ext>
                    </a:extLst>
                  </a:tr>
                  <a:tr h="213761">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10252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8271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10915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621193"/>
                      </a:ext>
                    </a:extLst>
                  </a:tr>
                  <a:tr h="213761">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15377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12420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64.9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16234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6764824"/>
                      </a:ext>
                    </a:extLst>
                  </a:tr>
                  <a:tr h="213761">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23066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18612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97.9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23525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32227197"/>
                      </a:ext>
                    </a:extLst>
                  </a:tr>
                  <a:tr h="213761">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34599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27906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146.2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31504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36215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93661943"/>
                      </a:ext>
                    </a:extLst>
                  </a:tr>
                  <a:tr h="213761">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51899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41901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219.4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55011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6975114"/>
                      </a:ext>
                    </a:extLst>
                  </a:tr>
                  <a:tr h="213761">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77848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62853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328.5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69831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82470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928462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5" name="Tabell 14">
                <a:extLst>
                  <a:ext uri="{FF2B5EF4-FFF2-40B4-BE49-F238E27FC236}">
                    <a16:creationId xmlns:a16="http://schemas.microsoft.com/office/drawing/2014/main" id="{536B5D59-9A41-F649-AC4B-8FD79F1CF412}"/>
                  </a:ext>
                </a:extLst>
              </p:cNvPr>
              <p:cNvGraphicFramePr>
                <a:graphicFrameLocks noGrp="1"/>
              </p:cNvGraphicFramePr>
              <p:nvPr>
                <p:extLst>
                  <p:ext uri="{D42A27DB-BD31-4B8C-83A1-F6EECF244321}">
                    <p14:modId xmlns:p14="http://schemas.microsoft.com/office/powerpoint/2010/main" val="1072262463"/>
                  </p:ext>
                </p:extLst>
              </p:nvPr>
            </p:nvGraphicFramePr>
            <p:xfrm>
              <a:off x="4148610" y="427508"/>
              <a:ext cx="1297833" cy="6430467"/>
            </p:xfrm>
            <a:graphic>
              <a:graphicData uri="http://schemas.openxmlformats.org/drawingml/2006/table">
                <a:tbl>
                  <a:tblPr firstRow="1" firstCol="1" bandRow="1">
                    <a:tableStyleId>{5C22544A-7EE6-4342-B048-85BDC9FD1C3A}</a:tableStyleId>
                  </a:tblPr>
                  <a:tblGrid>
                    <a:gridCol w="1297833">
                      <a:extLst>
                        <a:ext uri="{9D8B030D-6E8A-4147-A177-3AD203B41FA5}">
                          <a16:colId xmlns:a16="http://schemas.microsoft.com/office/drawing/2014/main" val="2435825053"/>
                        </a:ext>
                      </a:extLst>
                    </a:gridCol>
                  </a:tblGrid>
                  <a:tr h="224628">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81188209"/>
                      </a:ext>
                    </a:extLst>
                  </a:tr>
                  <a:tr h="213761">
                    <a:tc>
                      <a:txBody>
                        <a:bodyPr/>
                        <a:lstStyle/>
                        <a:p>
                          <a:pPr algn="ctr">
                            <a:spcAft>
                              <a:spcPts val="0"/>
                            </a:spcAft>
                          </a:pPr>
                          <a:r>
                            <a:rPr lang="en-GB" sz="1400" dirty="0">
                              <a:effectLst/>
                            </a:rPr>
                            <a:t>6072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33459639"/>
                      </a:ext>
                    </a:extLst>
                  </a:tr>
                  <a:tr h="213761">
                    <a:tc>
                      <a:txBody>
                        <a:bodyPr/>
                        <a:lstStyle/>
                        <a:p>
                          <a:pPr algn="ctr">
                            <a:spcAft>
                              <a:spcPts val="0"/>
                            </a:spcAft>
                          </a:pPr>
                          <a:r>
                            <a:rPr lang="en-GB" sz="1400" dirty="0">
                              <a:effectLst/>
                            </a:rPr>
                            <a:t>9117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30074204"/>
                      </a:ext>
                    </a:extLst>
                  </a:tr>
                  <a:tr h="213761">
                    <a:tc>
                      <a:txBody>
                        <a:bodyPr/>
                        <a:lstStyle/>
                        <a:p>
                          <a:pPr algn="ctr">
                            <a:spcAft>
                              <a:spcPts val="0"/>
                            </a:spcAft>
                          </a:pPr>
                          <a:r>
                            <a:rPr lang="en-GB" sz="1400" dirty="0">
                              <a:effectLst/>
                            </a:rPr>
                            <a:t>13680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729167729"/>
                      </a:ext>
                    </a:extLst>
                  </a:tr>
                  <a:tr h="213761">
                    <a:tc>
                      <a:txBody>
                        <a:bodyPr/>
                        <a:lstStyle/>
                        <a:p>
                          <a:pPr algn="ctr">
                            <a:spcAft>
                              <a:spcPts val="0"/>
                            </a:spcAft>
                          </a:pPr>
                          <a:r>
                            <a:rPr lang="en-GB" sz="1400" dirty="0">
                              <a:effectLst/>
                            </a:rPr>
                            <a:t>20550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86880890"/>
                      </a:ext>
                    </a:extLst>
                  </a:tr>
                  <a:tr h="213761">
                    <a:tc>
                      <a:txBody>
                        <a:bodyPr/>
                        <a:lstStyle/>
                        <a:p>
                          <a:pPr algn="ctr">
                            <a:spcAft>
                              <a:spcPts val="0"/>
                            </a:spcAft>
                          </a:pPr>
                          <a:r>
                            <a:rPr lang="en-GB" sz="1400" dirty="0">
                              <a:effectLst/>
                            </a:rPr>
                            <a:t>30760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27667778"/>
                      </a:ext>
                    </a:extLst>
                  </a:tr>
                  <a:tr h="213761">
                    <a:tc>
                      <a:txBody>
                        <a:bodyPr/>
                        <a:lstStyle/>
                        <a:p>
                          <a:pPr algn="ctr">
                            <a:spcAft>
                              <a:spcPts val="0"/>
                            </a:spcAft>
                          </a:pPr>
                          <a:r>
                            <a:rPr lang="en-GB" sz="1400" dirty="0">
                              <a:effectLst/>
                            </a:rPr>
                            <a:t>46079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16782323"/>
                      </a:ext>
                    </a:extLst>
                  </a:tr>
                  <a:tr h="213761">
                    <a:tc>
                      <a:txBody>
                        <a:bodyPr/>
                        <a:lstStyle/>
                        <a:p>
                          <a:pPr algn="ctr">
                            <a:spcAft>
                              <a:spcPts val="0"/>
                            </a:spcAft>
                          </a:pPr>
                          <a:r>
                            <a:rPr lang="en-GB" sz="1400" dirty="0">
                              <a:effectLst/>
                            </a:rPr>
                            <a:t>69283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0187090"/>
                      </a:ext>
                    </a:extLst>
                  </a:tr>
                  <a:tr h="213761">
                    <a:tc>
                      <a:txBody>
                        <a:bodyPr/>
                        <a:lstStyle/>
                        <a:p>
                          <a:pPr algn="ctr">
                            <a:spcAft>
                              <a:spcPts val="0"/>
                            </a:spcAft>
                          </a:pPr>
                          <a:r>
                            <a:rPr lang="en-GB" sz="1400" dirty="0">
                              <a:effectLst/>
                            </a:rPr>
                            <a:t>103981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84119915"/>
                      </a:ext>
                    </a:extLst>
                  </a:tr>
                  <a:tr h="213761">
                    <a:tc>
                      <a:txBody>
                        <a:bodyPr/>
                        <a:lstStyle/>
                        <a:p>
                          <a:pPr algn="ctr">
                            <a:spcAft>
                              <a:spcPts val="0"/>
                            </a:spcAft>
                          </a:pPr>
                          <a:r>
                            <a:rPr lang="en-GB" sz="1400" dirty="0">
                              <a:effectLst/>
                            </a:rPr>
                            <a:t>155996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96633151"/>
                      </a:ext>
                    </a:extLst>
                  </a:tr>
                  <a:tr h="213761">
                    <a:tc>
                      <a:txBody>
                        <a:bodyPr/>
                        <a:lstStyle/>
                        <a:p>
                          <a:pPr algn="ctr">
                            <a:spcAft>
                              <a:spcPts val="0"/>
                            </a:spcAft>
                          </a:pPr>
                          <a:r>
                            <a:rPr lang="en-GB" sz="1400" dirty="0">
                              <a:effectLst/>
                            </a:rPr>
                            <a:t>233900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89754347"/>
                      </a:ext>
                    </a:extLst>
                  </a:tr>
                  <a:tr h="213761">
                    <a:tc>
                      <a:txBody>
                        <a:bodyPr/>
                        <a:lstStyle/>
                        <a:p>
                          <a:pPr algn="ctr">
                            <a:spcAft>
                              <a:spcPts val="0"/>
                            </a:spcAft>
                          </a:pPr>
                          <a:r>
                            <a:rPr lang="en-GB" sz="1400" dirty="0">
                              <a:effectLst/>
                            </a:rPr>
                            <a:t>350944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34983327"/>
                      </a:ext>
                    </a:extLst>
                  </a:tr>
                  <a:tr h="213761">
                    <a:tc>
                      <a:txBody>
                        <a:bodyPr/>
                        <a:lstStyle/>
                        <a:p>
                          <a:pPr algn="ctr">
                            <a:spcAft>
                              <a:spcPts val="0"/>
                            </a:spcAft>
                          </a:pPr>
                          <a:r>
                            <a:rPr lang="en-GB" sz="1400" dirty="0">
                              <a:effectLst/>
                            </a:rPr>
                            <a:t>527220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11384674"/>
                      </a:ext>
                    </a:extLst>
                  </a:tr>
                  <a:tr h="213761">
                    <a:tc>
                      <a:txBody>
                        <a:bodyPr/>
                        <a:lstStyle/>
                        <a:p>
                          <a:pPr algn="ctr">
                            <a:spcAft>
                              <a:spcPts val="0"/>
                            </a:spcAft>
                          </a:pPr>
                          <a:r>
                            <a:rPr lang="en-GB" sz="1400" dirty="0">
                              <a:effectLst/>
                            </a:rPr>
                            <a:t>789505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0035787"/>
                      </a:ext>
                    </a:extLst>
                  </a:tr>
                  <a:tr h="213761">
                    <a:tc>
                      <a:txBody>
                        <a:bodyPr/>
                        <a:lstStyle/>
                        <a:p>
                          <a:pPr algn="ctr">
                            <a:spcAft>
                              <a:spcPts val="0"/>
                            </a:spcAft>
                          </a:pPr>
                          <a:r>
                            <a:rPr lang="en-GB" sz="1400" dirty="0">
                              <a:effectLst/>
                            </a:rPr>
                            <a:t>1183654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48574465"/>
                      </a:ext>
                    </a:extLst>
                  </a:tr>
                  <a:tr h="22053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89704715"/>
                      </a:ext>
                    </a:extLst>
                  </a:tr>
                  <a:tr h="213761">
                    <a:tc>
                      <a:txBody>
                        <a:bodyPr/>
                        <a:lstStyle/>
                        <a:p>
                          <a:pPr algn="ctr">
                            <a:spcAft>
                              <a:spcPts val="0"/>
                            </a:spcAft>
                          </a:pPr>
                          <a:r>
                            <a:rPr lang="en-GB" sz="1400" dirty="0">
                              <a:effectLst/>
                            </a:rPr>
                            <a:t>325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27284093"/>
                      </a:ext>
                    </a:extLst>
                  </a:tr>
                  <a:tr h="213761">
                    <a:tc>
                      <a:txBody>
                        <a:bodyPr/>
                        <a:lstStyle/>
                        <a:p>
                          <a:pPr algn="ctr">
                            <a:spcAft>
                              <a:spcPts val="0"/>
                            </a:spcAft>
                          </a:pPr>
                          <a:r>
                            <a:rPr lang="en-GB" sz="1400" dirty="0">
                              <a:effectLst/>
                            </a:rPr>
                            <a:t>486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71938549"/>
                      </a:ext>
                    </a:extLst>
                  </a:tr>
                  <a:tr h="213761">
                    <a:tc>
                      <a:txBody>
                        <a:bodyPr/>
                        <a:lstStyle/>
                        <a:p>
                          <a:pPr algn="ctr">
                            <a:spcAft>
                              <a:spcPts val="0"/>
                            </a:spcAft>
                          </a:pPr>
                          <a:r>
                            <a:rPr lang="en-GB" sz="1400" dirty="0">
                              <a:effectLst/>
                            </a:rPr>
                            <a:t>727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97849438"/>
                      </a:ext>
                    </a:extLst>
                  </a:tr>
                  <a:tr h="213761">
                    <a:tc>
                      <a:txBody>
                        <a:bodyPr/>
                        <a:lstStyle/>
                        <a:p>
                          <a:pPr algn="ctr">
                            <a:spcAft>
                              <a:spcPts val="0"/>
                            </a:spcAft>
                          </a:pPr>
                          <a:r>
                            <a:rPr lang="en-GB" sz="1400" dirty="0">
                              <a:effectLst/>
                            </a:rPr>
                            <a:t>1087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42008793"/>
                      </a:ext>
                    </a:extLst>
                  </a:tr>
                  <a:tr h="213761">
                    <a:tc>
                      <a:txBody>
                        <a:bodyPr/>
                        <a:lstStyle/>
                        <a:p>
                          <a:pPr algn="ctr">
                            <a:spcAft>
                              <a:spcPts val="0"/>
                            </a:spcAft>
                          </a:pPr>
                          <a:r>
                            <a:rPr lang="en-GB" sz="1400" dirty="0">
                              <a:effectLst/>
                            </a:rPr>
                            <a:t>1629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92324393"/>
                      </a:ext>
                    </a:extLst>
                  </a:tr>
                  <a:tr h="213761">
                    <a:tc>
                      <a:txBody>
                        <a:bodyPr/>
                        <a:lstStyle/>
                        <a:p>
                          <a:pPr algn="ctr">
                            <a:spcAft>
                              <a:spcPts val="0"/>
                            </a:spcAft>
                          </a:pPr>
                          <a:r>
                            <a:rPr lang="en-GB" sz="1400" dirty="0">
                              <a:effectLst/>
                            </a:rPr>
                            <a:t>2445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94451664"/>
                      </a:ext>
                    </a:extLst>
                  </a:tr>
                  <a:tr h="213761">
                    <a:tc>
                      <a:txBody>
                        <a:bodyPr/>
                        <a:lstStyle/>
                        <a:p>
                          <a:pPr algn="ctr">
                            <a:spcAft>
                              <a:spcPts val="0"/>
                            </a:spcAft>
                          </a:pPr>
                          <a:r>
                            <a:rPr lang="en-GB" sz="1400" dirty="0">
                              <a:effectLst/>
                            </a:rPr>
                            <a:t>3666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00650266"/>
                      </a:ext>
                    </a:extLst>
                  </a:tr>
                  <a:tr h="213761">
                    <a:tc>
                      <a:txBody>
                        <a:bodyPr/>
                        <a:lstStyle/>
                        <a:p>
                          <a:pPr algn="ctr">
                            <a:spcAft>
                              <a:spcPts val="0"/>
                            </a:spcAft>
                          </a:pPr>
                          <a:r>
                            <a:rPr lang="en-GB" sz="1400" dirty="0">
                              <a:effectLst/>
                            </a:rPr>
                            <a:t>5529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85320877"/>
                      </a:ext>
                    </a:extLst>
                  </a:tr>
                  <a:tr h="213761">
                    <a:tc>
                      <a:txBody>
                        <a:bodyPr/>
                        <a:lstStyle/>
                        <a:p>
                          <a:pPr algn="ctr">
                            <a:spcAft>
                              <a:spcPts val="0"/>
                            </a:spcAft>
                          </a:pPr>
                          <a:r>
                            <a:rPr lang="en-GB" sz="1400" dirty="0">
                              <a:effectLst/>
                            </a:rPr>
                            <a:t>8271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07873838"/>
                      </a:ext>
                    </a:extLst>
                  </a:tr>
                  <a:tr h="213761">
                    <a:tc>
                      <a:txBody>
                        <a:bodyPr/>
                        <a:lstStyle/>
                        <a:p>
                          <a:pPr algn="ctr">
                            <a:spcAft>
                              <a:spcPts val="0"/>
                            </a:spcAft>
                          </a:pPr>
                          <a:r>
                            <a:rPr lang="en-GB" sz="1400" dirty="0">
                              <a:effectLst/>
                            </a:rPr>
                            <a:t>12420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4587970"/>
                      </a:ext>
                    </a:extLst>
                  </a:tr>
                  <a:tr h="213761">
                    <a:tc>
                      <a:txBody>
                        <a:bodyPr/>
                        <a:lstStyle/>
                        <a:p>
                          <a:pPr algn="ctr">
                            <a:spcAft>
                              <a:spcPts val="0"/>
                            </a:spcAft>
                          </a:pPr>
                          <a:r>
                            <a:rPr lang="en-GB" sz="1400" dirty="0">
                              <a:effectLst/>
                            </a:rPr>
                            <a:t>18612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11875392"/>
                      </a:ext>
                    </a:extLst>
                  </a:tr>
                  <a:tr h="213761">
                    <a:tc>
                      <a:txBody>
                        <a:bodyPr/>
                        <a:lstStyle/>
                        <a:p>
                          <a:pPr algn="ctr">
                            <a:spcAft>
                              <a:spcPts val="0"/>
                            </a:spcAft>
                          </a:pPr>
                          <a:r>
                            <a:rPr lang="en-GB" sz="1400" dirty="0">
                              <a:effectLst/>
                            </a:rPr>
                            <a:t>27906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24772452"/>
                      </a:ext>
                    </a:extLst>
                  </a:tr>
                  <a:tr h="213761">
                    <a:tc>
                      <a:txBody>
                        <a:bodyPr/>
                        <a:lstStyle/>
                        <a:p>
                          <a:pPr algn="ctr">
                            <a:spcAft>
                              <a:spcPts val="0"/>
                            </a:spcAft>
                          </a:pPr>
                          <a:r>
                            <a:rPr lang="en-GB" sz="1400" dirty="0">
                              <a:effectLst/>
                            </a:rPr>
                            <a:t>41901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99675105"/>
                      </a:ext>
                    </a:extLst>
                  </a:tr>
                  <a:tr h="213761">
                    <a:tc>
                      <a:txBody>
                        <a:bodyPr/>
                        <a:lstStyle/>
                        <a:p>
                          <a:pPr algn="ctr">
                            <a:spcAft>
                              <a:spcPts val="0"/>
                            </a:spcAft>
                          </a:pPr>
                          <a:r>
                            <a:rPr lang="en-GB" sz="1400" dirty="0">
                              <a:effectLst/>
                            </a:rPr>
                            <a:t>62853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7760849"/>
                      </a:ext>
                    </a:extLst>
                  </a:tr>
                </a:tbl>
              </a:graphicData>
            </a:graphic>
          </p:graphicFrame>
        </mc:Choice>
        <mc:Fallback>
          <p:graphicFrame>
            <p:nvGraphicFramePr>
              <p:cNvPr id="15" name="Tabell 14">
                <a:extLst>
                  <a:ext uri="{FF2B5EF4-FFF2-40B4-BE49-F238E27FC236}">
                    <a16:creationId xmlns:a16="http://schemas.microsoft.com/office/drawing/2014/main" id="{536B5D59-9A41-F649-AC4B-8FD79F1CF412}"/>
                  </a:ext>
                </a:extLst>
              </p:cNvPr>
              <p:cNvGraphicFramePr>
                <a:graphicFrameLocks noGrp="1"/>
              </p:cNvGraphicFramePr>
              <p:nvPr>
                <p:extLst>
                  <p:ext uri="{D42A27DB-BD31-4B8C-83A1-F6EECF244321}">
                    <p14:modId xmlns:p14="http://schemas.microsoft.com/office/powerpoint/2010/main" val="1072262463"/>
                  </p:ext>
                </p:extLst>
              </p:nvPr>
            </p:nvGraphicFramePr>
            <p:xfrm>
              <a:off x="4148610" y="427508"/>
              <a:ext cx="1297833" cy="6430467"/>
            </p:xfrm>
            <a:graphic>
              <a:graphicData uri="http://schemas.openxmlformats.org/drawingml/2006/table">
                <a:tbl>
                  <a:tblPr firstRow="1" firstCol="1" bandRow="1">
                    <a:tableStyleId>{5C22544A-7EE6-4342-B048-85BDC9FD1C3A}</a:tableStyleId>
                  </a:tblPr>
                  <a:tblGrid>
                    <a:gridCol w="1297833">
                      <a:extLst>
                        <a:ext uri="{9D8B030D-6E8A-4147-A177-3AD203B41FA5}">
                          <a16:colId xmlns:a16="http://schemas.microsoft.com/office/drawing/2014/main" val="2435825053"/>
                        </a:ext>
                      </a:extLst>
                    </a:gridCol>
                  </a:tblGrid>
                  <a:tr h="224628">
                    <a:tc>
                      <a:txBody>
                        <a:bodyPr/>
                        <a:lstStyle/>
                        <a:p>
                          <a:endParaRPr lang="sv-SE"/>
                        </a:p>
                      </a:txBody>
                      <a:tcPr marL="64536" marR="64536" marT="0" marB="0">
                        <a:blipFill>
                          <a:blip r:embed="rId4"/>
                          <a:stretch>
                            <a:fillRect l="-971" r="-1942" b="-2766667"/>
                          </a:stretch>
                        </a:blipFill>
                      </a:tcPr>
                    </a:tc>
                    <a:extLst>
                      <a:ext uri="{0D108BD9-81ED-4DB2-BD59-A6C34878D82A}">
                        <a16:rowId xmlns:a16="http://schemas.microsoft.com/office/drawing/2014/main" val="2681188209"/>
                      </a:ext>
                    </a:extLst>
                  </a:tr>
                  <a:tr h="213761">
                    <a:tc>
                      <a:txBody>
                        <a:bodyPr/>
                        <a:lstStyle/>
                        <a:p>
                          <a:pPr algn="ctr">
                            <a:spcAft>
                              <a:spcPts val="0"/>
                            </a:spcAft>
                          </a:pPr>
                          <a:r>
                            <a:rPr lang="en-GB" sz="1400" dirty="0">
                              <a:effectLst/>
                            </a:rPr>
                            <a:t>6072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33459639"/>
                      </a:ext>
                    </a:extLst>
                  </a:tr>
                  <a:tr h="213761">
                    <a:tc>
                      <a:txBody>
                        <a:bodyPr/>
                        <a:lstStyle/>
                        <a:p>
                          <a:pPr algn="ctr">
                            <a:spcAft>
                              <a:spcPts val="0"/>
                            </a:spcAft>
                          </a:pPr>
                          <a:r>
                            <a:rPr lang="en-GB" sz="1400" dirty="0">
                              <a:effectLst/>
                            </a:rPr>
                            <a:t>9117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30074204"/>
                      </a:ext>
                    </a:extLst>
                  </a:tr>
                  <a:tr h="213761">
                    <a:tc>
                      <a:txBody>
                        <a:bodyPr/>
                        <a:lstStyle/>
                        <a:p>
                          <a:pPr algn="ctr">
                            <a:spcAft>
                              <a:spcPts val="0"/>
                            </a:spcAft>
                          </a:pPr>
                          <a:r>
                            <a:rPr lang="en-GB" sz="1400" dirty="0">
                              <a:effectLst/>
                            </a:rPr>
                            <a:t>13680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729167729"/>
                      </a:ext>
                    </a:extLst>
                  </a:tr>
                  <a:tr h="213761">
                    <a:tc>
                      <a:txBody>
                        <a:bodyPr/>
                        <a:lstStyle/>
                        <a:p>
                          <a:pPr algn="ctr">
                            <a:spcAft>
                              <a:spcPts val="0"/>
                            </a:spcAft>
                          </a:pPr>
                          <a:r>
                            <a:rPr lang="en-GB" sz="1400" dirty="0">
                              <a:effectLst/>
                            </a:rPr>
                            <a:t>20550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86880890"/>
                      </a:ext>
                    </a:extLst>
                  </a:tr>
                  <a:tr h="213761">
                    <a:tc>
                      <a:txBody>
                        <a:bodyPr/>
                        <a:lstStyle/>
                        <a:p>
                          <a:pPr algn="ctr">
                            <a:spcAft>
                              <a:spcPts val="0"/>
                            </a:spcAft>
                          </a:pPr>
                          <a:r>
                            <a:rPr lang="en-GB" sz="1400" dirty="0">
                              <a:effectLst/>
                            </a:rPr>
                            <a:t>30760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27667778"/>
                      </a:ext>
                    </a:extLst>
                  </a:tr>
                  <a:tr h="213761">
                    <a:tc>
                      <a:txBody>
                        <a:bodyPr/>
                        <a:lstStyle/>
                        <a:p>
                          <a:pPr algn="ctr">
                            <a:spcAft>
                              <a:spcPts val="0"/>
                            </a:spcAft>
                          </a:pPr>
                          <a:r>
                            <a:rPr lang="en-GB" sz="1400" dirty="0">
                              <a:effectLst/>
                            </a:rPr>
                            <a:t>46079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16782323"/>
                      </a:ext>
                    </a:extLst>
                  </a:tr>
                  <a:tr h="213761">
                    <a:tc>
                      <a:txBody>
                        <a:bodyPr/>
                        <a:lstStyle/>
                        <a:p>
                          <a:pPr algn="ctr">
                            <a:spcAft>
                              <a:spcPts val="0"/>
                            </a:spcAft>
                          </a:pPr>
                          <a:r>
                            <a:rPr lang="en-GB" sz="1400" dirty="0">
                              <a:effectLst/>
                            </a:rPr>
                            <a:t>69283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0187090"/>
                      </a:ext>
                    </a:extLst>
                  </a:tr>
                  <a:tr h="213761">
                    <a:tc>
                      <a:txBody>
                        <a:bodyPr/>
                        <a:lstStyle/>
                        <a:p>
                          <a:pPr algn="ctr">
                            <a:spcAft>
                              <a:spcPts val="0"/>
                            </a:spcAft>
                          </a:pPr>
                          <a:r>
                            <a:rPr lang="en-GB" sz="1400" dirty="0">
                              <a:effectLst/>
                            </a:rPr>
                            <a:t>103981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84119915"/>
                      </a:ext>
                    </a:extLst>
                  </a:tr>
                  <a:tr h="213761">
                    <a:tc>
                      <a:txBody>
                        <a:bodyPr/>
                        <a:lstStyle/>
                        <a:p>
                          <a:pPr algn="ctr">
                            <a:spcAft>
                              <a:spcPts val="0"/>
                            </a:spcAft>
                          </a:pPr>
                          <a:r>
                            <a:rPr lang="en-GB" sz="1400" dirty="0">
                              <a:effectLst/>
                            </a:rPr>
                            <a:t>155996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96633151"/>
                      </a:ext>
                    </a:extLst>
                  </a:tr>
                  <a:tr h="213761">
                    <a:tc>
                      <a:txBody>
                        <a:bodyPr/>
                        <a:lstStyle/>
                        <a:p>
                          <a:pPr algn="ctr">
                            <a:spcAft>
                              <a:spcPts val="0"/>
                            </a:spcAft>
                          </a:pPr>
                          <a:r>
                            <a:rPr lang="en-GB" sz="1400" dirty="0">
                              <a:effectLst/>
                            </a:rPr>
                            <a:t>233900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89754347"/>
                      </a:ext>
                    </a:extLst>
                  </a:tr>
                  <a:tr h="213761">
                    <a:tc>
                      <a:txBody>
                        <a:bodyPr/>
                        <a:lstStyle/>
                        <a:p>
                          <a:pPr algn="ctr">
                            <a:spcAft>
                              <a:spcPts val="0"/>
                            </a:spcAft>
                          </a:pPr>
                          <a:r>
                            <a:rPr lang="en-GB" sz="1400" dirty="0">
                              <a:effectLst/>
                            </a:rPr>
                            <a:t>350944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34983327"/>
                      </a:ext>
                    </a:extLst>
                  </a:tr>
                  <a:tr h="213761">
                    <a:tc>
                      <a:txBody>
                        <a:bodyPr/>
                        <a:lstStyle/>
                        <a:p>
                          <a:pPr algn="ctr">
                            <a:spcAft>
                              <a:spcPts val="0"/>
                            </a:spcAft>
                          </a:pPr>
                          <a:r>
                            <a:rPr lang="en-GB" sz="1400" dirty="0">
                              <a:effectLst/>
                            </a:rPr>
                            <a:t>527220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11384674"/>
                      </a:ext>
                    </a:extLst>
                  </a:tr>
                  <a:tr h="213761">
                    <a:tc>
                      <a:txBody>
                        <a:bodyPr/>
                        <a:lstStyle/>
                        <a:p>
                          <a:pPr algn="ctr">
                            <a:spcAft>
                              <a:spcPts val="0"/>
                            </a:spcAft>
                          </a:pPr>
                          <a:r>
                            <a:rPr lang="en-GB" sz="1400" dirty="0">
                              <a:effectLst/>
                            </a:rPr>
                            <a:t>789505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0035787"/>
                      </a:ext>
                    </a:extLst>
                  </a:tr>
                  <a:tr h="213761">
                    <a:tc>
                      <a:txBody>
                        <a:bodyPr/>
                        <a:lstStyle/>
                        <a:p>
                          <a:pPr algn="ctr">
                            <a:spcAft>
                              <a:spcPts val="0"/>
                            </a:spcAft>
                          </a:pPr>
                          <a:r>
                            <a:rPr lang="en-GB" sz="1400" dirty="0">
                              <a:effectLst/>
                            </a:rPr>
                            <a:t>1183654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48574465"/>
                      </a:ext>
                    </a:extLst>
                  </a:tr>
                  <a:tr h="220531">
                    <a:tc>
                      <a:txBody>
                        <a:bodyPr/>
                        <a:lstStyle/>
                        <a:p>
                          <a:endParaRPr lang="sv-SE"/>
                        </a:p>
                      </a:txBody>
                      <a:tcPr marL="64536" marR="64536" marT="0" marB="0">
                        <a:blipFill>
                          <a:blip r:embed="rId4"/>
                          <a:stretch>
                            <a:fillRect l="-971" t="-1494118" r="-1942" b="-1441176"/>
                          </a:stretch>
                        </a:blipFill>
                      </a:tcPr>
                    </a:tc>
                    <a:extLst>
                      <a:ext uri="{0D108BD9-81ED-4DB2-BD59-A6C34878D82A}">
                        <a16:rowId xmlns:a16="http://schemas.microsoft.com/office/drawing/2014/main" val="1189704715"/>
                      </a:ext>
                    </a:extLst>
                  </a:tr>
                  <a:tr h="213761">
                    <a:tc>
                      <a:txBody>
                        <a:bodyPr/>
                        <a:lstStyle/>
                        <a:p>
                          <a:pPr algn="ctr">
                            <a:spcAft>
                              <a:spcPts val="0"/>
                            </a:spcAft>
                          </a:pPr>
                          <a:r>
                            <a:rPr lang="en-GB" sz="1400" dirty="0">
                              <a:effectLst/>
                            </a:rPr>
                            <a:t>325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27284093"/>
                      </a:ext>
                    </a:extLst>
                  </a:tr>
                  <a:tr h="213761">
                    <a:tc>
                      <a:txBody>
                        <a:bodyPr/>
                        <a:lstStyle/>
                        <a:p>
                          <a:pPr algn="ctr">
                            <a:spcAft>
                              <a:spcPts val="0"/>
                            </a:spcAft>
                          </a:pPr>
                          <a:r>
                            <a:rPr lang="en-GB" sz="1400" dirty="0">
                              <a:effectLst/>
                            </a:rPr>
                            <a:t>486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71938549"/>
                      </a:ext>
                    </a:extLst>
                  </a:tr>
                  <a:tr h="213761">
                    <a:tc>
                      <a:txBody>
                        <a:bodyPr/>
                        <a:lstStyle/>
                        <a:p>
                          <a:pPr algn="ctr">
                            <a:spcAft>
                              <a:spcPts val="0"/>
                            </a:spcAft>
                          </a:pPr>
                          <a:r>
                            <a:rPr lang="en-GB" sz="1400" dirty="0">
                              <a:effectLst/>
                            </a:rPr>
                            <a:t>727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97849438"/>
                      </a:ext>
                    </a:extLst>
                  </a:tr>
                  <a:tr h="213761">
                    <a:tc>
                      <a:txBody>
                        <a:bodyPr/>
                        <a:lstStyle/>
                        <a:p>
                          <a:pPr algn="ctr">
                            <a:spcAft>
                              <a:spcPts val="0"/>
                            </a:spcAft>
                          </a:pPr>
                          <a:r>
                            <a:rPr lang="en-GB" sz="1400" dirty="0">
                              <a:effectLst/>
                            </a:rPr>
                            <a:t>1087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42008793"/>
                      </a:ext>
                    </a:extLst>
                  </a:tr>
                  <a:tr h="213761">
                    <a:tc>
                      <a:txBody>
                        <a:bodyPr/>
                        <a:lstStyle/>
                        <a:p>
                          <a:pPr algn="ctr">
                            <a:spcAft>
                              <a:spcPts val="0"/>
                            </a:spcAft>
                          </a:pPr>
                          <a:r>
                            <a:rPr lang="en-GB" sz="1400" dirty="0">
                              <a:effectLst/>
                            </a:rPr>
                            <a:t>1629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92324393"/>
                      </a:ext>
                    </a:extLst>
                  </a:tr>
                  <a:tr h="213761">
                    <a:tc>
                      <a:txBody>
                        <a:bodyPr/>
                        <a:lstStyle/>
                        <a:p>
                          <a:pPr algn="ctr">
                            <a:spcAft>
                              <a:spcPts val="0"/>
                            </a:spcAft>
                          </a:pPr>
                          <a:r>
                            <a:rPr lang="en-GB" sz="1400" dirty="0">
                              <a:effectLst/>
                            </a:rPr>
                            <a:t>2445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94451664"/>
                      </a:ext>
                    </a:extLst>
                  </a:tr>
                  <a:tr h="213761">
                    <a:tc>
                      <a:txBody>
                        <a:bodyPr/>
                        <a:lstStyle/>
                        <a:p>
                          <a:pPr algn="ctr">
                            <a:spcAft>
                              <a:spcPts val="0"/>
                            </a:spcAft>
                          </a:pPr>
                          <a:r>
                            <a:rPr lang="en-GB" sz="1400" dirty="0">
                              <a:effectLst/>
                            </a:rPr>
                            <a:t>3666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00650266"/>
                      </a:ext>
                    </a:extLst>
                  </a:tr>
                  <a:tr h="213761">
                    <a:tc>
                      <a:txBody>
                        <a:bodyPr/>
                        <a:lstStyle/>
                        <a:p>
                          <a:pPr algn="ctr">
                            <a:spcAft>
                              <a:spcPts val="0"/>
                            </a:spcAft>
                          </a:pPr>
                          <a:r>
                            <a:rPr lang="en-GB" sz="1400" dirty="0">
                              <a:effectLst/>
                            </a:rPr>
                            <a:t>5529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85320877"/>
                      </a:ext>
                    </a:extLst>
                  </a:tr>
                  <a:tr h="213761">
                    <a:tc>
                      <a:txBody>
                        <a:bodyPr/>
                        <a:lstStyle/>
                        <a:p>
                          <a:pPr algn="ctr">
                            <a:spcAft>
                              <a:spcPts val="0"/>
                            </a:spcAft>
                          </a:pPr>
                          <a:r>
                            <a:rPr lang="en-GB" sz="1400" dirty="0">
                              <a:effectLst/>
                            </a:rPr>
                            <a:t>8271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07873838"/>
                      </a:ext>
                    </a:extLst>
                  </a:tr>
                  <a:tr h="213761">
                    <a:tc>
                      <a:txBody>
                        <a:bodyPr/>
                        <a:lstStyle/>
                        <a:p>
                          <a:pPr algn="ctr">
                            <a:spcAft>
                              <a:spcPts val="0"/>
                            </a:spcAft>
                          </a:pPr>
                          <a:r>
                            <a:rPr lang="en-GB" sz="1400" dirty="0">
                              <a:effectLst/>
                            </a:rPr>
                            <a:t>12420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4587970"/>
                      </a:ext>
                    </a:extLst>
                  </a:tr>
                  <a:tr h="213761">
                    <a:tc>
                      <a:txBody>
                        <a:bodyPr/>
                        <a:lstStyle/>
                        <a:p>
                          <a:pPr algn="ctr">
                            <a:spcAft>
                              <a:spcPts val="0"/>
                            </a:spcAft>
                          </a:pPr>
                          <a:r>
                            <a:rPr lang="en-GB" sz="1400" dirty="0">
                              <a:effectLst/>
                            </a:rPr>
                            <a:t>18612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11875392"/>
                      </a:ext>
                    </a:extLst>
                  </a:tr>
                  <a:tr h="213761">
                    <a:tc>
                      <a:txBody>
                        <a:bodyPr/>
                        <a:lstStyle/>
                        <a:p>
                          <a:pPr algn="ctr">
                            <a:spcAft>
                              <a:spcPts val="0"/>
                            </a:spcAft>
                          </a:pPr>
                          <a:r>
                            <a:rPr lang="en-GB" sz="1400" dirty="0">
                              <a:effectLst/>
                            </a:rPr>
                            <a:t>27906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24772452"/>
                      </a:ext>
                    </a:extLst>
                  </a:tr>
                  <a:tr h="213761">
                    <a:tc>
                      <a:txBody>
                        <a:bodyPr/>
                        <a:lstStyle/>
                        <a:p>
                          <a:pPr algn="ctr">
                            <a:spcAft>
                              <a:spcPts val="0"/>
                            </a:spcAft>
                          </a:pPr>
                          <a:r>
                            <a:rPr lang="en-GB" sz="1400" dirty="0">
                              <a:effectLst/>
                            </a:rPr>
                            <a:t>41901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99675105"/>
                      </a:ext>
                    </a:extLst>
                  </a:tr>
                  <a:tr h="213761">
                    <a:tc>
                      <a:txBody>
                        <a:bodyPr/>
                        <a:lstStyle/>
                        <a:p>
                          <a:pPr algn="ctr">
                            <a:spcAft>
                              <a:spcPts val="0"/>
                            </a:spcAft>
                          </a:pPr>
                          <a:r>
                            <a:rPr lang="en-GB" sz="1400" dirty="0">
                              <a:effectLst/>
                            </a:rPr>
                            <a:t>62853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7760849"/>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6" name="Tabell 15">
                <a:extLst>
                  <a:ext uri="{FF2B5EF4-FFF2-40B4-BE49-F238E27FC236}">
                    <a16:creationId xmlns:a16="http://schemas.microsoft.com/office/drawing/2014/main" id="{93A0D6D4-5F3A-3342-BDE2-F1076F53E4C1}"/>
                  </a:ext>
                </a:extLst>
              </p:cNvPr>
              <p:cNvGraphicFramePr>
                <a:graphicFrameLocks noGrp="1"/>
              </p:cNvGraphicFramePr>
              <p:nvPr>
                <p:extLst>
                  <p:ext uri="{D42A27DB-BD31-4B8C-83A1-F6EECF244321}">
                    <p14:modId xmlns:p14="http://schemas.microsoft.com/office/powerpoint/2010/main" val="2045499702"/>
                  </p:ext>
                </p:extLst>
              </p:nvPr>
            </p:nvGraphicFramePr>
            <p:xfrm>
              <a:off x="5446443" y="427507"/>
              <a:ext cx="961786" cy="6430467"/>
            </p:xfrm>
            <a:graphic>
              <a:graphicData uri="http://schemas.openxmlformats.org/drawingml/2006/table">
                <a:tbl>
                  <a:tblPr firstRow="1" firstCol="1" bandRow="1">
                    <a:tableStyleId>{5C22544A-7EE6-4342-B048-85BDC9FD1C3A}</a:tableStyleId>
                  </a:tblPr>
                  <a:tblGrid>
                    <a:gridCol w="961786">
                      <a:extLst>
                        <a:ext uri="{9D8B030D-6E8A-4147-A177-3AD203B41FA5}">
                          <a16:colId xmlns:a16="http://schemas.microsoft.com/office/drawing/2014/main" val="59312832"/>
                        </a:ext>
                      </a:extLst>
                    </a:gridCol>
                  </a:tblGrid>
                  <a:tr h="224628">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86089773"/>
                      </a:ext>
                    </a:extLst>
                  </a:tr>
                  <a:tr h="213761">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85843451"/>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25096236"/>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19060192"/>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23671417"/>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21982484"/>
                      </a:ext>
                    </a:extLst>
                  </a:tr>
                  <a:tr h="213761">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56335069"/>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2284046"/>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3726168"/>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29347845"/>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64274403"/>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91651835"/>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3772460"/>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52655189"/>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00492398"/>
                      </a:ext>
                    </a:extLst>
                  </a:tr>
                  <a:tr h="220531">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81583388"/>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7799356"/>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798283744"/>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71940820"/>
                      </a:ext>
                    </a:extLst>
                  </a:tr>
                  <a:tr h="213761">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03718589"/>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99050495"/>
                      </a:ext>
                    </a:extLst>
                  </a:tr>
                  <a:tr h="213761">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81009573"/>
                      </a:ext>
                    </a:extLst>
                  </a:tr>
                  <a:tr h="213761">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61464392"/>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40653820"/>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66519082"/>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13164409"/>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775043737"/>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60511196"/>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726391260"/>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87673171"/>
                      </a:ext>
                    </a:extLst>
                  </a:tr>
                </a:tbl>
              </a:graphicData>
            </a:graphic>
          </p:graphicFrame>
        </mc:Choice>
        <mc:Fallback>
          <p:graphicFrame>
            <p:nvGraphicFramePr>
              <p:cNvPr id="16" name="Tabell 15">
                <a:extLst>
                  <a:ext uri="{FF2B5EF4-FFF2-40B4-BE49-F238E27FC236}">
                    <a16:creationId xmlns:a16="http://schemas.microsoft.com/office/drawing/2014/main" id="{93A0D6D4-5F3A-3342-BDE2-F1076F53E4C1}"/>
                  </a:ext>
                </a:extLst>
              </p:cNvPr>
              <p:cNvGraphicFramePr>
                <a:graphicFrameLocks noGrp="1"/>
              </p:cNvGraphicFramePr>
              <p:nvPr>
                <p:extLst>
                  <p:ext uri="{D42A27DB-BD31-4B8C-83A1-F6EECF244321}">
                    <p14:modId xmlns:p14="http://schemas.microsoft.com/office/powerpoint/2010/main" val="2045499702"/>
                  </p:ext>
                </p:extLst>
              </p:nvPr>
            </p:nvGraphicFramePr>
            <p:xfrm>
              <a:off x="5446443" y="427507"/>
              <a:ext cx="961786" cy="6430467"/>
            </p:xfrm>
            <a:graphic>
              <a:graphicData uri="http://schemas.openxmlformats.org/drawingml/2006/table">
                <a:tbl>
                  <a:tblPr firstRow="1" firstCol="1" bandRow="1">
                    <a:tableStyleId>{5C22544A-7EE6-4342-B048-85BDC9FD1C3A}</a:tableStyleId>
                  </a:tblPr>
                  <a:tblGrid>
                    <a:gridCol w="961786">
                      <a:extLst>
                        <a:ext uri="{9D8B030D-6E8A-4147-A177-3AD203B41FA5}">
                          <a16:colId xmlns:a16="http://schemas.microsoft.com/office/drawing/2014/main" val="59312832"/>
                        </a:ext>
                      </a:extLst>
                    </a:gridCol>
                  </a:tblGrid>
                  <a:tr h="224628">
                    <a:tc>
                      <a:txBody>
                        <a:bodyPr/>
                        <a:lstStyle/>
                        <a:p>
                          <a:endParaRPr lang="sv-SE"/>
                        </a:p>
                      </a:txBody>
                      <a:tcPr marL="64536" marR="64536" marT="0" marB="0">
                        <a:blipFill>
                          <a:blip r:embed="rId5"/>
                          <a:stretch>
                            <a:fillRect r="-1299" b="-2766667"/>
                          </a:stretch>
                        </a:blipFill>
                      </a:tcPr>
                    </a:tc>
                    <a:extLst>
                      <a:ext uri="{0D108BD9-81ED-4DB2-BD59-A6C34878D82A}">
                        <a16:rowId xmlns:a16="http://schemas.microsoft.com/office/drawing/2014/main" val="1986089773"/>
                      </a:ext>
                    </a:extLst>
                  </a:tr>
                  <a:tr h="213761">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85843451"/>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25096236"/>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19060192"/>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23671417"/>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21982484"/>
                      </a:ext>
                    </a:extLst>
                  </a:tr>
                  <a:tr h="213761">
                    <a:tc>
                      <a:txBody>
                        <a:bodyPr/>
                        <a:lstStyle/>
                        <a:p>
                          <a:pPr algn="ctr">
                            <a:spcAft>
                              <a:spcPts val="0"/>
                            </a:spcAft>
                          </a:pPr>
                          <a:r>
                            <a:rPr lang="en-GB" sz="1400" dirty="0">
                              <a:effectLst/>
                            </a:rPr>
                            <a:t>40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56335069"/>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2284046"/>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3726168"/>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29347845"/>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64274403"/>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91651835"/>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3772460"/>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52655189"/>
                      </a:ext>
                    </a:extLst>
                  </a:tr>
                  <a:tr h="213761">
                    <a:tc>
                      <a:txBody>
                        <a:bodyPr/>
                        <a:lstStyle/>
                        <a:p>
                          <a:pPr algn="ctr">
                            <a:spcAft>
                              <a:spcPts val="0"/>
                            </a:spcAft>
                          </a:pPr>
                          <a:r>
                            <a:rPr lang="en-GB" sz="1400" dirty="0">
                              <a:effectLst/>
                            </a:rPr>
                            <a:t>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00492398"/>
                      </a:ext>
                    </a:extLst>
                  </a:tr>
                  <a:tr h="220531">
                    <a:tc>
                      <a:txBody>
                        <a:bodyPr/>
                        <a:lstStyle/>
                        <a:p>
                          <a:endParaRPr lang="sv-SE"/>
                        </a:p>
                      </a:txBody>
                      <a:tcPr marL="64536" marR="64536" marT="0" marB="0">
                        <a:blipFill>
                          <a:blip r:embed="rId5"/>
                          <a:stretch>
                            <a:fillRect t="-1494118" r="-1299" b="-1441176"/>
                          </a:stretch>
                        </a:blipFill>
                      </a:tcPr>
                    </a:tc>
                    <a:extLst>
                      <a:ext uri="{0D108BD9-81ED-4DB2-BD59-A6C34878D82A}">
                        <a16:rowId xmlns:a16="http://schemas.microsoft.com/office/drawing/2014/main" val="3981583388"/>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7799356"/>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798283744"/>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71940820"/>
                      </a:ext>
                    </a:extLst>
                  </a:tr>
                  <a:tr h="213761">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03718589"/>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99050495"/>
                      </a:ext>
                    </a:extLst>
                  </a:tr>
                  <a:tr h="213761">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81009573"/>
                      </a:ext>
                    </a:extLst>
                  </a:tr>
                  <a:tr h="213761">
                    <a:tc>
                      <a:txBody>
                        <a:bodyPr/>
                        <a:lstStyle/>
                        <a:p>
                          <a:pPr algn="ctr">
                            <a:spcAft>
                              <a:spcPts val="0"/>
                            </a:spcAft>
                          </a:pPr>
                          <a:r>
                            <a:rPr lang="en-GB" sz="1400" dirty="0">
                              <a:effectLst/>
                            </a:rPr>
                            <a:t>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61464392"/>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40653820"/>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66519082"/>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13164409"/>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775043737"/>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60511196"/>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726391260"/>
                      </a:ext>
                    </a:extLst>
                  </a:tr>
                  <a:tr h="213761">
                    <a:tc>
                      <a:txBody>
                        <a:bodyPr/>
                        <a:lstStyle/>
                        <a:p>
                          <a:pPr algn="ctr">
                            <a:spcAft>
                              <a:spcPts val="0"/>
                            </a:spcAft>
                          </a:pPr>
                          <a:r>
                            <a:rPr lang="en-GB" sz="1400" dirty="0">
                              <a:effectLst/>
                            </a:rPr>
                            <a:t>1.2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87673171"/>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7" name="Tabell 16">
                <a:extLst>
                  <a:ext uri="{FF2B5EF4-FFF2-40B4-BE49-F238E27FC236}">
                    <a16:creationId xmlns:a16="http://schemas.microsoft.com/office/drawing/2014/main" id="{090500ED-BC2E-E149-8D4D-7F3CA629AA7A}"/>
                  </a:ext>
                </a:extLst>
              </p:cNvPr>
              <p:cNvGraphicFramePr>
                <a:graphicFrameLocks noGrp="1"/>
              </p:cNvGraphicFramePr>
              <p:nvPr>
                <p:extLst>
                  <p:ext uri="{D42A27DB-BD31-4B8C-83A1-F6EECF244321}">
                    <p14:modId xmlns:p14="http://schemas.microsoft.com/office/powerpoint/2010/main" val="3251161142"/>
                  </p:ext>
                </p:extLst>
              </p:nvPr>
            </p:nvGraphicFramePr>
            <p:xfrm>
              <a:off x="6427259" y="427459"/>
              <a:ext cx="961786" cy="6430467"/>
            </p:xfrm>
            <a:graphic>
              <a:graphicData uri="http://schemas.openxmlformats.org/drawingml/2006/table">
                <a:tbl>
                  <a:tblPr firstRow="1" firstCol="1" bandRow="1">
                    <a:tableStyleId>{5C22544A-7EE6-4342-B048-85BDC9FD1C3A}</a:tableStyleId>
                  </a:tblPr>
                  <a:tblGrid>
                    <a:gridCol w="961786">
                      <a:extLst>
                        <a:ext uri="{9D8B030D-6E8A-4147-A177-3AD203B41FA5}">
                          <a16:colId xmlns:a16="http://schemas.microsoft.com/office/drawing/2014/main" val="2050353526"/>
                        </a:ext>
                      </a:extLst>
                    </a:gridCol>
                  </a:tblGrid>
                  <a:tr h="224628">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68582631"/>
                      </a:ext>
                    </a:extLst>
                  </a:tr>
                  <a:tr h="213761">
                    <a:tc>
                      <a:txBody>
                        <a:bodyPr/>
                        <a:lstStyle/>
                        <a:p>
                          <a:pPr algn="ctr">
                            <a:spcAft>
                              <a:spcPts val="0"/>
                            </a:spcAft>
                          </a:pPr>
                          <a:r>
                            <a:rPr lang="en-GB" sz="1400" dirty="0">
                              <a:effectLst/>
                            </a:rPr>
                            <a:t>36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89830135"/>
                      </a:ext>
                    </a:extLst>
                  </a:tr>
                  <a:tr h="213761">
                    <a:tc>
                      <a:txBody>
                        <a:bodyPr/>
                        <a:lstStyle/>
                        <a:p>
                          <a:pPr algn="ctr">
                            <a:spcAft>
                              <a:spcPts val="0"/>
                            </a:spcAft>
                          </a:pPr>
                          <a:r>
                            <a:rPr lang="en-GB" sz="1400">
                              <a:effectLst/>
                            </a:rPr>
                            <a:t>54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990940694"/>
                      </a:ext>
                    </a:extLst>
                  </a:tr>
                  <a:tr h="213761">
                    <a:tc>
                      <a:txBody>
                        <a:bodyPr/>
                        <a:lstStyle/>
                        <a:p>
                          <a:pPr algn="ctr">
                            <a:spcAft>
                              <a:spcPts val="0"/>
                            </a:spcAft>
                          </a:pPr>
                          <a:r>
                            <a:rPr lang="en-GB" sz="1400" dirty="0">
                              <a:effectLst/>
                            </a:rPr>
                            <a:t>83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53670553"/>
                      </a:ext>
                    </a:extLst>
                  </a:tr>
                  <a:tr h="213761">
                    <a:tc>
                      <a:txBody>
                        <a:bodyPr/>
                        <a:lstStyle/>
                        <a:p>
                          <a:pPr algn="ctr">
                            <a:spcAft>
                              <a:spcPts val="0"/>
                            </a:spcAft>
                          </a:pPr>
                          <a:r>
                            <a:rPr lang="en-GB" sz="1400">
                              <a:effectLst/>
                            </a:rPr>
                            <a:t>127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48469923"/>
                      </a:ext>
                    </a:extLst>
                  </a:tr>
                  <a:tr h="213761">
                    <a:tc>
                      <a:txBody>
                        <a:bodyPr/>
                        <a:lstStyle/>
                        <a:p>
                          <a:pPr algn="ctr">
                            <a:spcAft>
                              <a:spcPts val="0"/>
                            </a:spcAft>
                          </a:pPr>
                          <a:r>
                            <a:rPr lang="en-GB" sz="1400" dirty="0">
                              <a:effectLst/>
                            </a:rPr>
                            <a:t>185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62948390"/>
                      </a:ext>
                    </a:extLst>
                  </a:tr>
                  <a:tr h="213761">
                    <a:tc>
                      <a:txBody>
                        <a:bodyPr/>
                        <a:lstStyle/>
                        <a:p>
                          <a:pPr algn="ctr">
                            <a:spcAft>
                              <a:spcPts val="0"/>
                            </a:spcAft>
                          </a:pPr>
                          <a:r>
                            <a:rPr lang="en-GB" sz="1400" dirty="0">
                              <a:effectLst/>
                            </a:rPr>
                            <a:t>277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18227050"/>
                      </a:ext>
                    </a:extLst>
                  </a:tr>
                  <a:tr h="213761">
                    <a:tc>
                      <a:txBody>
                        <a:bodyPr/>
                        <a:lstStyle/>
                        <a:p>
                          <a:pPr algn="ctr">
                            <a:spcAft>
                              <a:spcPts val="0"/>
                            </a:spcAft>
                          </a:pPr>
                          <a:r>
                            <a:rPr lang="en-GB" sz="1400">
                              <a:effectLst/>
                            </a:rPr>
                            <a:t>428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911348784"/>
                      </a:ext>
                    </a:extLst>
                  </a:tr>
                  <a:tr h="213761">
                    <a:tc>
                      <a:txBody>
                        <a:bodyPr/>
                        <a:lstStyle/>
                        <a:p>
                          <a:pPr algn="ctr">
                            <a:spcAft>
                              <a:spcPts val="0"/>
                            </a:spcAft>
                          </a:pPr>
                          <a:r>
                            <a:rPr lang="en-GB" sz="1400">
                              <a:effectLst/>
                            </a:rPr>
                            <a:t>618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8293830"/>
                      </a:ext>
                    </a:extLst>
                  </a:tr>
                  <a:tr h="213761">
                    <a:tc>
                      <a:txBody>
                        <a:bodyPr/>
                        <a:lstStyle/>
                        <a:p>
                          <a:pPr algn="ctr">
                            <a:spcAft>
                              <a:spcPts val="0"/>
                            </a:spcAft>
                          </a:pPr>
                          <a:r>
                            <a:rPr lang="en-GB" sz="1400" dirty="0">
                              <a:effectLst/>
                            </a:rPr>
                            <a:t>938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80032974"/>
                      </a:ext>
                    </a:extLst>
                  </a:tr>
                  <a:tr h="213761">
                    <a:tc>
                      <a:txBody>
                        <a:bodyPr/>
                        <a:lstStyle/>
                        <a:p>
                          <a:pPr algn="ctr">
                            <a:spcAft>
                              <a:spcPts val="0"/>
                            </a:spcAft>
                          </a:pPr>
                          <a:r>
                            <a:rPr lang="en-GB" sz="1400" dirty="0">
                              <a:effectLst/>
                            </a:rPr>
                            <a:t>1413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453652462"/>
                      </a:ext>
                    </a:extLst>
                  </a:tr>
                  <a:tr h="213761">
                    <a:tc>
                      <a:txBody>
                        <a:bodyPr/>
                        <a:lstStyle/>
                        <a:p>
                          <a:pPr algn="ctr">
                            <a:spcAft>
                              <a:spcPts val="0"/>
                            </a:spcAft>
                          </a:pPr>
                          <a:r>
                            <a:rPr lang="en-GB" sz="1400" dirty="0">
                              <a:effectLst/>
                            </a:rPr>
                            <a:t>2114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15342341"/>
                      </a:ext>
                    </a:extLst>
                  </a:tr>
                  <a:tr h="213761">
                    <a:tc>
                      <a:txBody>
                        <a:bodyPr/>
                        <a:lstStyle/>
                        <a:p>
                          <a:pPr algn="ctr">
                            <a:spcAft>
                              <a:spcPts val="0"/>
                            </a:spcAft>
                          </a:pPr>
                          <a:r>
                            <a:rPr lang="en-GB" sz="1400" dirty="0">
                              <a:effectLst/>
                            </a:rPr>
                            <a:t>3192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07336119"/>
                      </a:ext>
                    </a:extLst>
                  </a:tr>
                  <a:tr h="213761">
                    <a:tc>
                      <a:txBody>
                        <a:bodyPr/>
                        <a:lstStyle/>
                        <a:p>
                          <a:pPr algn="ctr">
                            <a:spcAft>
                              <a:spcPts val="0"/>
                            </a:spcAft>
                          </a:pPr>
                          <a:r>
                            <a:rPr lang="en-GB" sz="1400" dirty="0">
                              <a:effectLst/>
                            </a:rPr>
                            <a:t>4825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78288559"/>
                      </a:ext>
                    </a:extLst>
                  </a:tr>
                  <a:tr h="213761">
                    <a:tc>
                      <a:txBody>
                        <a:bodyPr/>
                        <a:lstStyle/>
                        <a:p>
                          <a:pPr algn="ctr">
                            <a:spcAft>
                              <a:spcPts val="0"/>
                            </a:spcAft>
                          </a:pPr>
                          <a:r>
                            <a:rPr lang="en-GB" sz="1400" dirty="0">
                              <a:effectLst/>
                            </a:rPr>
                            <a:t>7184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12812087"/>
                      </a:ext>
                    </a:extLst>
                  </a:tr>
                  <a:tr h="22053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08113425"/>
                      </a:ext>
                    </a:extLst>
                  </a:tr>
                  <a:tr h="213761">
                    <a:tc>
                      <a:txBody>
                        <a:bodyPr/>
                        <a:lstStyle/>
                        <a:p>
                          <a:pPr algn="ctr">
                            <a:spcAft>
                              <a:spcPts val="0"/>
                            </a:spcAft>
                          </a:pPr>
                          <a:r>
                            <a:rPr lang="sv-SE" sz="1400" dirty="0">
                              <a:effectLst/>
                            </a:rPr>
                            <a:t>2.2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83671008"/>
                      </a:ext>
                    </a:extLst>
                  </a:tr>
                  <a:tr h="213761">
                    <a:tc>
                      <a:txBody>
                        <a:bodyPr/>
                        <a:lstStyle/>
                        <a:p>
                          <a:pPr algn="ctr">
                            <a:spcAft>
                              <a:spcPts val="0"/>
                            </a:spcAft>
                          </a:pPr>
                          <a:r>
                            <a:rPr lang="sv-SE" sz="1400" dirty="0">
                              <a:effectLst/>
                            </a:rPr>
                            <a:t>3.0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82454132"/>
                      </a:ext>
                    </a:extLst>
                  </a:tr>
                  <a:tr h="213761">
                    <a:tc>
                      <a:txBody>
                        <a:bodyPr/>
                        <a:lstStyle/>
                        <a:p>
                          <a:pPr algn="ctr">
                            <a:spcAft>
                              <a:spcPts val="0"/>
                            </a:spcAft>
                          </a:pPr>
                          <a:r>
                            <a:rPr lang="sv-SE" sz="1400" dirty="0">
                              <a:effectLst/>
                            </a:rPr>
                            <a:t>4.3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29510769"/>
                      </a:ext>
                    </a:extLst>
                  </a:tr>
                  <a:tr h="213761">
                    <a:tc>
                      <a:txBody>
                        <a:bodyPr/>
                        <a:lstStyle/>
                        <a:p>
                          <a:pPr algn="ctr">
                            <a:spcAft>
                              <a:spcPts val="0"/>
                            </a:spcAft>
                          </a:pPr>
                          <a:r>
                            <a:rPr lang="sv-SE" sz="1400" dirty="0">
                              <a:effectLst/>
                            </a:rPr>
                            <a:t>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71438792"/>
                      </a:ext>
                    </a:extLst>
                  </a:tr>
                  <a:tr h="213761">
                    <a:tc>
                      <a:txBody>
                        <a:bodyPr/>
                        <a:lstStyle/>
                        <a:p>
                          <a:pPr algn="ctr">
                            <a:spcAft>
                              <a:spcPts val="0"/>
                            </a:spcAft>
                          </a:pPr>
                          <a:r>
                            <a:rPr lang="sv-SE" sz="1400" dirty="0">
                              <a:effectLst/>
                            </a:rPr>
                            <a:t>8.9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9945374"/>
                      </a:ext>
                    </a:extLst>
                  </a:tr>
                  <a:tr h="213761">
                    <a:tc>
                      <a:txBody>
                        <a:bodyPr/>
                        <a:lstStyle/>
                        <a:p>
                          <a:pPr algn="ctr">
                            <a:spcAft>
                              <a:spcPts val="0"/>
                            </a:spcAft>
                          </a:pPr>
                          <a:r>
                            <a:rPr lang="sv-SE" sz="1400" dirty="0">
                              <a:effectLst/>
                            </a:rPr>
                            <a:t>13.2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17166744"/>
                      </a:ext>
                    </a:extLst>
                  </a:tr>
                  <a:tr h="213761">
                    <a:tc>
                      <a:txBody>
                        <a:bodyPr/>
                        <a:lstStyle/>
                        <a:p>
                          <a:pPr algn="ctr">
                            <a:spcAft>
                              <a:spcPts val="0"/>
                            </a:spcAft>
                          </a:pPr>
                          <a:r>
                            <a:rPr lang="sv-SE" sz="1400" dirty="0">
                              <a:effectLst/>
                            </a:rPr>
                            <a:t>19.9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89302955"/>
                      </a:ext>
                    </a:extLst>
                  </a:tr>
                  <a:tr h="213761">
                    <a:tc>
                      <a:txBody>
                        <a:bodyPr/>
                        <a:lstStyle/>
                        <a:p>
                          <a:pPr algn="ctr">
                            <a:spcAft>
                              <a:spcPts val="0"/>
                            </a:spcAft>
                          </a:pPr>
                          <a:r>
                            <a:rPr lang="sv-SE" sz="1400" dirty="0">
                              <a:effectLst/>
                            </a:rPr>
                            <a:t>29.4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4443885"/>
                      </a:ext>
                    </a:extLst>
                  </a:tr>
                  <a:tr h="213761">
                    <a:tc>
                      <a:txBody>
                        <a:bodyPr/>
                        <a:lstStyle/>
                        <a:p>
                          <a:pPr algn="ctr">
                            <a:spcAft>
                              <a:spcPts val="0"/>
                            </a:spcAft>
                          </a:pPr>
                          <a:r>
                            <a:rPr lang="sv-SE" sz="1400" dirty="0">
                              <a:effectLst/>
                            </a:rPr>
                            <a:t>43.4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22664253"/>
                      </a:ext>
                    </a:extLst>
                  </a:tr>
                  <a:tr h="213761">
                    <a:tc>
                      <a:txBody>
                        <a:bodyPr/>
                        <a:lstStyle/>
                        <a:p>
                          <a:pPr algn="ctr">
                            <a:spcAft>
                              <a:spcPts val="0"/>
                            </a:spcAft>
                          </a:pPr>
                          <a:r>
                            <a:rPr lang="sv-SE" sz="1400" dirty="0">
                              <a:effectLst/>
                            </a:rPr>
                            <a:t>64.9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30441389"/>
                      </a:ext>
                    </a:extLst>
                  </a:tr>
                  <a:tr h="213761">
                    <a:tc>
                      <a:txBody>
                        <a:bodyPr/>
                        <a:lstStyle/>
                        <a:p>
                          <a:pPr algn="ctr">
                            <a:spcAft>
                              <a:spcPts val="0"/>
                            </a:spcAft>
                          </a:pPr>
                          <a:r>
                            <a:rPr lang="sv-SE" sz="1400" dirty="0">
                              <a:effectLst/>
                            </a:rPr>
                            <a:t>97.9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93981393"/>
                      </a:ext>
                    </a:extLst>
                  </a:tr>
                  <a:tr h="213761">
                    <a:tc>
                      <a:txBody>
                        <a:bodyPr/>
                        <a:lstStyle/>
                        <a:p>
                          <a:pPr algn="ctr">
                            <a:spcAft>
                              <a:spcPts val="0"/>
                            </a:spcAft>
                          </a:pPr>
                          <a:r>
                            <a:rPr lang="sv-SE" sz="1400" dirty="0">
                              <a:effectLst/>
                            </a:rPr>
                            <a:t>146.2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3381374"/>
                      </a:ext>
                    </a:extLst>
                  </a:tr>
                  <a:tr h="213761">
                    <a:tc>
                      <a:txBody>
                        <a:bodyPr/>
                        <a:lstStyle/>
                        <a:p>
                          <a:pPr algn="ctr">
                            <a:spcAft>
                              <a:spcPts val="0"/>
                            </a:spcAft>
                          </a:pPr>
                          <a:r>
                            <a:rPr lang="sv-SE" sz="1400" dirty="0">
                              <a:effectLst/>
                            </a:rPr>
                            <a:t>219.4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87189363"/>
                      </a:ext>
                    </a:extLst>
                  </a:tr>
                  <a:tr h="213761">
                    <a:tc>
                      <a:txBody>
                        <a:bodyPr/>
                        <a:lstStyle/>
                        <a:p>
                          <a:pPr algn="ctr">
                            <a:spcAft>
                              <a:spcPts val="0"/>
                            </a:spcAft>
                          </a:pPr>
                          <a:r>
                            <a:rPr lang="sv-SE" sz="1400" dirty="0">
                              <a:effectLst/>
                            </a:rPr>
                            <a:t>328.5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37963973"/>
                      </a:ext>
                    </a:extLst>
                  </a:tr>
                </a:tbl>
              </a:graphicData>
            </a:graphic>
          </p:graphicFrame>
        </mc:Choice>
        <mc:Fallback>
          <p:graphicFrame>
            <p:nvGraphicFramePr>
              <p:cNvPr id="17" name="Tabell 16">
                <a:extLst>
                  <a:ext uri="{FF2B5EF4-FFF2-40B4-BE49-F238E27FC236}">
                    <a16:creationId xmlns:a16="http://schemas.microsoft.com/office/drawing/2014/main" id="{090500ED-BC2E-E149-8D4D-7F3CA629AA7A}"/>
                  </a:ext>
                </a:extLst>
              </p:cNvPr>
              <p:cNvGraphicFramePr>
                <a:graphicFrameLocks noGrp="1"/>
              </p:cNvGraphicFramePr>
              <p:nvPr>
                <p:extLst>
                  <p:ext uri="{D42A27DB-BD31-4B8C-83A1-F6EECF244321}">
                    <p14:modId xmlns:p14="http://schemas.microsoft.com/office/powerpoint/2010/main" val="3251161142"/>
                  </p:ext>
                </p:extLst>
              </p:nvPr>
            </p:nvGraphicFramePr>
            <p:xfrm>
              <a:off x="6427259" y="427459"/>
              <a:ext cx="961786" cy="6430467"/>
            </p:xfrm>
            <a:graphic>
              <a:graphicData uri="http://schemas.openxmlformats.org/drawingml/2006/table">
                <a:tbl>
                  <a:tblPr firstRow="1" firstCol="1" bandRow="1">
                    <a:tableStyleId>{5C22544A-7EE6-4342-B048-85BDC9FD1C3A}</a:tableStyleId>
                  </a:tblPr>
                  <a:tblGrid>
                    <a:gridCol w="961786">
                      <a:extLst>
                        <a:ext uri="{9D8B030D-6E8A-4147-A177-3AD203B41FA5}">
                          <a16:colId xmlns:a16="http://schemas.microsoft.com/office/drawing/2014/main" val="2050353526"/>
                        </a:ext>
                      </a:extLst>
                    </a:gridCol>
                  </a:tblGrid>
                  <a:tr h="224628">
                    <a:tc>
                      <a:txBody>
                        <a:bodyPr/>
                        <a:lstStyle/>
                        <a:p>
                          <a:endParaRPr lang="sv-SE"/>
                        </a:p>
                      </a:txBody>
                      <a:tcPr marL="64536" marR="64536" marT="0" marB="0">
                        <a:blipFill>
                          <a:blip r:embed="rId6"/>
                          <a:stretch>
                            <a:fillRect l="-1316" t="-16667" r="-2632" b="-2766667"/>
                          </a:stretch>
                        </a:blipFill>
                      </a:tcPr>
                    </a:tc>
                    <a:extLst>
                      <a:ext uri="{0D108BD9-81ED-4DB2-BD59-A6C34878D82A}">
                        <a16:rowId xmlns:a16="http://schemas.microsoft.com/office/drawing/2014/main" val="1368582631"/>
                      </a:ext>
                    </a:extLst>
                  </a:tr>
                  <a:tr h="213761">
                    <a:tc>
                      <a:txBody>
                        <a:bodyPr/>
                        <a:lstStyle/>
                        <a:p>
                          <a:pPr algn="ctr">
                            <a:spcAft>
                              <a:spcPts val="0"/>
                            </a:spcAft>
                          </a:pPr>
                          <a:r>
                            <a:rPr lang="en-GB" sz="1400" dirty="0">
                              <a:effectLst/>
                            </a:rPr>
                            <a:t>36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89830135"/>
                      </a:ext>
                    </a:extLst>
                  </a:tr>
                  <a:tr h="213761">
                    <a:tc>
                      <a:txBody>
                        <a:bodyPr/>
                        <a:lstStyle/>
                        <a:p>
                          <a:pPr algn="ctr">
                            <a:spcAft>
                              <a:spcPts val="0"/>
                            </a:spcAft>
                          </a:pPr>
                          <a:r>
                            <a:rPr lang="en-GB" sz="1400">
                              <a:effectLst/>
                            </a:rPr>
                            <a:t>54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990940694"/>
                      </a:ext>
                    </a:extLst>
                  </a:tr>
                  <a:tr h="213761">
                    <a:tc>
                      <a:txBody>
                        <a:bodyPr/>
                        <a:lstStyle/>
                        <a:p>
                          <a:pPr algn="ctr">
                            <a:spcAft>
                              <a:spcPts val="0"/>
                            </a:spcAft>
                          </a:pPr>
                          <a:r>
                            <a:rPr lang="en-GB" sz="1400" dirty="0">
                              <a:effectLst/>
                            </a:rPr>
                            <a:t>83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53670553"/>
                      </a:ext>
                    </a:extLst>
                  </a:tr>
                  <a:tr h="213761">
                    <a:tc>
                      <a:txBody>
                        <a:bodyPr/>
                        <a:lstStyle/>
                        <a:p>
                          <a:pPr algn="ctr">
                            <a:spcAft>
                              <a:spcPts val="0"/>
                            </a:spcAft>
                          </a:pPr>
                          <a:r>
                            <a:rPr lang="en-GB" sz="1400">
                              <a:effectLst/>
                            </a:rPr>
                            <a:t>127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48469923"/>
                      </a:ext>
                    </a:extLst>
                  </a:tr>
                  <a:tr h="213761">
                    <a:tc>
                      <a:txBody>
                        <a:bodyPr/>
                        <a:lstStyle/>
                        <a:p>
                          <a:pPr algn="ctr">
                            <a:spcAft>
                              <a:spcPts val="0"/>
                            </a:spcAft>
                          </a:pPr>
                          <a:r>
                            <a:rPr lang="en-GB" sz="1400" dirty="0">
                              <a:effectLst/>
                            </a:rPr>
                            <a:t>185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62948390"/>
                      </a:ext>
                    </a:extLst>
                  </a:tr>
                  <a:tr h="213761">
                    <a:tc>
                      <a:txBody>
                        <a:bodyPr/>
                        <a:lstStyle/>
                        <a:p>
                          <a:pPr algn="ctr">
                            <a:spcAft>
                              <a:spcPts val="0"/>
                            </a:spcAft>
                          </a:pPr>
                          <a:r>
                            <a:rPr lang="en-GB" sz="1400" dirty="0">
                              <a:effectLst/>
                            </a:rPr>
                            <a:t>277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18227050"/>
                      </a:ext>
                    </a:extLst>
                  </a:tr>
                  <a:tr h="213761">
                    <a:tc>
                      <a:txBody>
                        <a:bodyPr/>
                        <a:lstStyle/>
                        <a:p>
                          <a:pPr algn="ctr">
                            <a:spcAft>
                              <a:spcPts val="0"/>
                            </a:spcAft>
                          </a:pPr>
                          <a:r>
                            <a:rPr lang="en-GB" sz="1400">
                              <a:effectLst/>
                            </a:rPr>
                            <a:t>428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911348784"/>
                      </a:ext>
                    </a:extLst>
                  </a:tr>
                  <a:tr h="213761">
                    <a:tc>
                      <a:txBody>
                        <a:bodyPr/>
                        <a:lstStyle/>
                        <a:p>
                          <a:pPr algn="ctr">
                            <a:spcAft>
                              <a:spcPts val="0"/>
                            </a:spcAft>
                          </a:pPr>
                          <a:r>
                            <a:rPr lang="en-GB" sz="1400">
                              <a:effectLst/>
                            </a:rPr>
                            <a:t>618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8293830"/>
                      </a:ext>
                    </a:extLst>
                  </a:tr>
                  <a:tr h="213761">
                    <a:tc>
                      <a:txBody>
                        <a:bodyPr/>
                        <a:lstStyle/>
                        <a:p>
                          <a:pPr algn="ctr">
                            <a:spcAft>
                              <a:spcPts val="0"/>
                            </a:spcAft>
                          </a:pPr>
                          <a:r>
                            <a:rPr lang="en-GB" sz="1400" dirty="0">
                              <a:effectLst/>
                            </a:rPr>
                            <a:t>938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80032974"/>
                      </a:ext>
                    </a:extLst>
                  </a:tr>
                  <a:tr h="213761">
                    <a:tc>
                      <a:txBody>
                        <a:bodyPr/>
                        <a:lstStyle/>
                        <a:p>
                          <a:pPr algn="ctr">
                            <a:spcAft>
                              <a:spcPts val="0"/>
                            </a:spcAft>
                          </a:pPr>
                          <a:r>
                            <a:rPr lang="en-GB" sz="1400" dirty="0">
                              <a:effectLst/>
                            </a:rPr>
                            <a:t>1413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453652462"/>
                      </a:ext>
                    </a:extLst>
                  </a:tr>
                  <a:tr h="213761">
                    <a:tc>
                      <a:txBody>
                        <a:bodyPr/>
                        <a:lstStyle/>
                        <a:p>
                          <a:pPr algn="ctr">
                            <a:spcAft>
                              <a:spcPts val="0"/>
                            </a:spcAft>
                          </a:pPr>
                          <a:r>
                            <a:rPr lang="en-GB" sz="1400" dirty="0">
                              <a:effectLst/>
                            </a:rPr>
                            <a:t>2114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15342341"/>
                      </a:ext>
                    </a:extLst>
                  </a:tr>
                  <a:tr h="213761">
                    <a:tc>
                      <a:txBody>
                        <a:bodyPr/>
                        <a:lstStyle/>
                        <a:p>
                          <a:pPr algn="ctr">
                            <a:spcAft>
                              <a:spcPts val="0"/>
                            </a:spcAft>
                          </a:pPr>
                          <a:r>
                            <a:rPr lang="en-GB" sz="1400" dirty="0">
                              <a:effectLst/>
                            </a:rPr>
                            <a:t>3192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07336119"/>
                      </a:ext>
                    </a:extLst>
                  </a:tr>
                  <a:tr h="213761">
                    <a:tc>
                      <a:txBody>
                        <a:bodyPr/>
                        <a:lstStyle/>
                        <a:p>
                          <a:pPr algn="ctr">
                            <a:spcAft>
                              <a:spcPts val="0"/>
                            </a:spcAft>
                          </a:pPr>
                          <a:r>
                            <a:rPr lang="en-GB" sz="1400" dirty="0">
                              <a:effectLst/>
                            </a:rPr>
                            <a:t>4825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78288559"/>
                      </a:ext>
                    </a:extLst>
                  </a:tr>
                  <a:tr h="213761">
                    <a:tc>
                      <a:txBody>
                        <a:bodyPr/>
                        <a:lstStyle/>
                        <a:p>
                          <a:pPr algn="ctr">
                            <a:spcAft>
                              <a:spcPts val="0"/>
                            </a:spcAft>
                          </a:pPr>
                          <a:r>
                            <a:rPr lang="en-GB" sz="1400" dirty="0">
                              <a:effectLst/>
                            </a:rPr>
                            <a:t>7184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12812087"/>
                      </a:ext>
                    </a:extLst>
                  </a:tr>
                  <a:tr h="220531">
                    <a:tc>
                      <a:txBody>
                        <a:bodyPr/>
                        <a:lstStyle/>
                        <a:p>
                          <a:endParaRPr lang="sv-SE"/>
                        </a:p>
                      </a:txBody>
                      <a:tcPr marL="64536" marR="64536" marT="0" marB="0">
                        <a:blipFill>
                          <a:blip r:embed="rId6"/>
                          <a:stretch>
                            <a:fillRect l="-1316" t="-1511765" r="-2632" b="-1441176"/>
                          </a:stretch>
                        </a:blipFill>
                      </a:tcPr>
                    </a:tc>
                    <a:extLst>
                      <a:ext uri="{0D108BD9-81ED-4DB2-BD59-A6C34878D82A}">
                        <a16:rowId xmlns:a16="http://schemas.microsoft.com/office/drawing/2014/main" val="1208113425"/>
                      </a:ext>
                    </a:extLst>
                  </a:tr>
                  <a:tr h="213761">
                    <a:tc>
                      <a:txBody>
                        <a:bodyPr/>
                        <a:lstStyle/>
                        <a:p>
                          <a:pPr algn="ctr">
                            <a:spcAft>
                              <a:spcPts val="0"/>
                            </a:spcAft>
                          </a:pPr>
                          <a:r>
                            <a:rPr lang="sv-SE" sz="1400" dirty="0">
                              <a:effectLst/>
                            </a:rPr>
                            <a:t>2.2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83671008"/>
                      </a:ext>
                    </a:extLst>
                  </a:tr>
                  <a:tr h="213761">
                    <a:tc>
                      <a:txBody>
                        <a:bodyPr/>
                        <a:lstStyle/>
                        <a:p>
                          <a:pPr algn="ctr">
                            <a:spcAft>
                              <a:spcPts val="0"/>
                            </a:spcAft>
                          </a:pPr>
                          <a:r>
                            <a:rPr lang="sv-SE" sz="1400" dirty="0">
                              <a:effectLst/>
                            </a:rPr>
                            <a:t>3.0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82454132"/>
                      </a:ext>
                    </a:extLst>
                  </a:tr>
                  <a:tr h="213761">
                    <a:tc>
                      <a:txBody>
                        <a:bodyPr/>
                        <a:lstStyle/>
                        <a:p>
                          <a:pPr algn="ctr">
                            <a:spcAft>
                              <a:spcPts val="0"/>
                            </a:spcAft>
                          </a:pPr>
                          <a:r>
                            <a:rPr lang="sv-SE" sz="1400" dirty="0">
                              <a:effectLst/>
                            </a:rPr>
                            <a:t>4.3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29510769"/>
                      </a:ext>
                    </a:extLst>
                  </a:tr>
                  <a:tr h="213761">
                    <a:tc>
                      <a:txBody>
                        <a:bodyPr/>
                        <a:lstStyle/>
                        <a:p>
                          <a:pPr algn="ctr">
                            <a:spcAft>
                              <a:spcPts val="0"/>
                            </a:spcAft>
                          </a:pPr>
                          <a:r>
                            <a:rPr lang="sv-SE" sz="1400" dirty="0">
                              <a:effectLst/>
                            </a:rPr>
                            <a:t>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71438792"/>
                      </a:ext>
                    </a:extLst>
                  </a:tr>
                  <a:tr h="213761">
                    <a:tc>
                      <a:txBody>
                        <a:bodyPr/>
                        <a:lstStyle/>
                        <a:p>
                          <a:pPr algn="ctr">
                            <a:spcAft>
                              <a:spcPts val="0"/>
                            </a:spcAft>
                          </a:pPr>
                          <a:r>
                            <a:rPr lang="sv-SE" sz="1400" dirty="0">
                              <a:effectLst/>
                            </a:rPr>
                            <a:t>8.9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9945374"/>
                      </a:ext>
                    </a:extLst>
                  </a:tr>
                  <a:tr h="213761">
                    <a:tc>
                      <a:txBody>
                        <a:bodyPr/>
                        <a:lstStyle/>
                        <a:p>
                          <a:pPr algn="ctr">
                            <a:spcAft>
                              <a:spcPts val="0"/>
                            </a:spcAft>
                          </a:pPr>
                          <a:r>
                            <a:rPr lang="sv-SE" sz="1400" dirty="0">
                              <a:effectLst/>
                            </a:rPr>
                            <a:t>13.2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17166744"/>
                      </a:ext>
                    </a:extLst>
                  </a:tr>
                  <a:tr h="213761">
                    <a:tc>
                      <a:txBody>
                        <a:bodyPr/>
                        <a:lstStyle/>
                        <a:p>
                          <a:pPr algn="ctr">
                            <a:spcAft>
                              <a:spcPts val="0"/>
                            </a:spcAft>
                          </a:pPr>
                          <a:r>
                            <a:rPr lang="sv-SE" sz="1400" dirty="0">
                              <a:effectLst/>
                            </a:rPr>
                            <a:t>19.9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89302955"/>
                      </a:ext>
                    </a:extLst>
                  </a:tr>
                  <a:tr h="213761">
                    <a:tc>
                      <a:txBody>
                        <a:bodyPr/>
                        <a:lstStyle/>
                        <a:p>
                          <a:pPr algn="ctr">
                            <a:spcAft>
                              <a:spcPts val="0"/>
                            </a:spcAft>
                          </a:pPr>
                          <a:r>
                            <a:rPr lang="sv-SE" sz="1400" dirty="0">
                              <a:effectLst/>
                            </a:rPr>
                            <a:t>29.4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4443885"/>
                      </a:ext>
                    </a:extLst>
                  </a:tr>
                  <a:tr h="213761">
                    <a:tc>
                      <a:txBody>
                        <a:bodyPr/>
                        <a:lstStyle/>
                        <a:p>
                          <a:pPr algn="ctr">
                            <a:spcAft>
                              <a:spcPts val="0"/>
                            </a:spcAft>
                          </a:pPr>
                          <a:r>
                            <a:rPr lang="sv-SE" sz="1400" dirty="0">
                              <a:effectLst/>
                            </a:rPr>
                            <a:t>43.4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22664253"/>
                      </a:ext>
                    </a:extLst>
                  </a:tr>
                  <a:tr h="213761">
                    <a:tc>
                      <a:txBody>
                        <a:bodyPr/>
                        <a:lstStyle/>
                        <a:p>
                          <a:pPr algn="ctr">
                            <a:spcAft>
                              <a:spcPts val="0"/>
                            </a:spcAft>
                          </a:pPr>
                          <a:r>
                            <a:rPr lang="sv-SE" sz="1400" dirty="0">
                              <a:effectLst/>
                            </a:rPr>
                            <a:t>64.9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30441389"/>
                      </a:ext>
                    </a:extLst>
                  </a:tr>
                  <a:tr h="213761">
                    <a:tc>
                      <a:txBody>
                        <a:bodyPr/>
                        <a:lstStyle/>
                        <a:p>
                          <a:pPr algn="ctr">
                            <a:spcAft>
                              <a:spcPts val="0"/>
                            </a:spcAft>
                          </a:pPr>
                          <a:r>
                            <a:rPr lang="sv-SE" sz="1400" dirty="0">
                              <a:effectLst/>
                            </a:rPr>
                            <a:t>97.9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93981393"/>
                      </a:ext>
                    </a:extLst>
                  </a:tr>
                  <a:tr h="213761">
                    <a:tc>
                      <a:txBody>
                        <a:bodyPr/>
                        <a:lstStyle/>
                        <a:p>
                          <a:pPr algn="ctr">
                            <a:spcAft>
                              <a:spcPts val="0"/>
                            </a:spcAft>
                          </a:pPr>
                          <a:r>
                            <a:rPr lang="sv-SE" sz="1400" dirty="0">
                              <a:effectLst/>
                            </a:rPr>
                            <a:t>146.2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3381374"/>
                      </a:ext>
                    </a:extLst>
                  </a:tr>
                  <a:tr h="213761">
                    <a:tc>
                      <a:txBody>
                        <a:bodyPr/>
                        <a:lstStyle/>
                        <a:p>
                          <a:pPr algn="ctr">
                            <a:spcAft>
                              <a:spcPts val="0"/>
                            </a:spcAft>
                          </a:pPr>
                          <a:r>
                            <a:rPr lang="sv-SE" sz="1400" dirty="0">
                              <a:effectLst/>
                            </a:rPr>
                            <a:t>219.4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87189363"/>
                      </a:ext>
                    </a:extLst>
                  </a:tr>
                  <a:tr h="213761">
                    <a:tc>
                      <a:txBody>
                        <a:bodyPr/>
                        <a:lstStyle/>
                        <a:p>
                          <a:pPr algn="ctr">
                            <a:spcAft>
                              <a:spcPts val="0"/>
                            </a:spcAft>
                          </a:pPr>
                          <a:r>
                            <a:rPr lang="sv-SE" sz="1400" dirty="0">
                              <a:effectLst/>
                            </a:rPr>
                            <a:t>328.5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3796397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8" name="Tabell 17">
                <a:extLst>
                  <a:ext uri="{FF2B5EF4-FFF2-40B4-BE49-F238E27FC236}">
                    <a16:creationId xmlns:a16="http://schemas.microsoft.com/office/drawing/2014/main" id="{A675F89C-AC76-7D4A-9A02-8371BA1A5969}"/>
                  </a:ext>
                </a:extLst>
              </p:cNvPr>
              <p:cNvGraphicFramePr>
                <a:graphicFrameLocks noGrp="1"/>
              </p:cNvGraphicFramePr>
              <p:nvPr>
                <p:extLst>
                  <p:ext uri="{D42A27DB-BD31-4B8C-83A1-F6EECF244321}">
                    <p14:modId xmlns:p14="http://schemas.microsoft.com/office/powerpoint/2010/main" val="3111690252"/>
                  </p:ext>
                </p:extLst>
              </p:nvPr>
            </p:nvGraphicFramePr>
            <p:xfrm>
              <a:off x="7395017" y="427533"/>
              <a:ext cx="961786" cy="6430467"/>
            </p:xfrm>
            <a:graphic>
              <a:graphicData uri="http://schemas.openxmlformats.org/drawingml/2006/table">
                <a:tbl>
                  <a:tblPr firstRow="1" firstCol="1" bandRow="1">
                    <a:tableStyleId>{5C22544A-7EE6-4342-B048-85BDC9FD1C3A}</a:tableStyleId>
                  </a:tblPr>
                  <a:tblGrid>
                    <a:gridCol w="961786">
                      <a:extLst>
                        <a:ext uri="{9D8B030D-6E8A-4147-A177-3AD203B41FA5}">
                          <a16:colId xmlns:a16="http://schemas.microsoft.com/office/drawing/2014/main" val="2377120509"/>
                        </a:ext>
                      </a:extLst>
                    </a:gridCol>
                  </a:tblGrid>
                  <a:tr h="224628">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66296882"/>
                      </a:ext>
                    </a:extLst>
                  </a:tr>
                  <a:tr h="213761">
                    <a:tc>
                      <a:txBody>
                        <a:bodyPr/>
                        <a:lstStyle/>
                        <a:p>
                          <a:pPr algn="ctr">
                            <a:spcAft>
                              <a:spcPts val="0"/>
                            </a:spcAft>
                          </a:pPr>
                          <a:r>
                            <a:rPr lang="en-GB" sz="1400" dirty="0">
                              <a:effectLst/>
                            </a:rPr>
                            <a:t>5995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43112343"/>
                      </a:ext>
                    </a:extLst>
                  </a:tr>
                  <a:tr h="213761">
                    <a:tc>
                      <a:txBody>
                        <a:bodyPr/>
                        <a:lstStyle/>
                        <a:p>
                          <a:pPr algn="ctr">
                            <a:spcAft>
                              <a:spcPts val="0"/>
                            </a:spcAft>
                          </a:pPr>
                          <a:r>
                            <a:rPr lang="en-GB" sz="1400" dirty="0">
                              <a:effectLst/>
                            </a:rPr>
                            <a:t>6257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6365257"/>
                      </a:ext>
                    </a:extLst>
                  </a:tr>
                  <a:tr h="213761">
                    <a:tc>
                      <a:txBody>
                        <a:bodyPr/>
                        <a:lstStyle/>
                        <a:p>
                          <a:pPr algn="ctr">
                            <a:spcAft>
                              <a:spcPts val="0"/>
                            </a:spcAft>
                          </a:pPr>
                          <a:r>
                            <a:rPr lang="en-GB" sz="1400">
                              <a:effectLst/>
                            </a:rPr>
                            <a:t>6230</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82293532"/>
                      </a:ext>
                    </a:extLst>
                  </a:tr>
                  <a:tr h="213761">
                    <a:tc>
                      <a:txBody>
                        <a:bodyPr/>
                        <a:lstStyle/>
                        <a:p>
                          <a:pPr algn="ctr">
                            <a:spcAft>
                              <a:spcPts val="0"/>
                            </a:spcAft>
                          </a:pPr>
                          <a:r>
                            <a:rPr lang="en-GB" sz="1400" dirty="0">
                              <a:effectLst/>
                            </a:rPr>
                            <a:t>6178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08141409"/>
                      </a:ext>
                    </a:extLst>
                  </a:tr>
                  <a:tr h="213761">
                    <a:tc>
                      <a:txBody>
                        <a:bodyPr/>
                        <a:lstStyle/>
                        <a:p>
                          <a:pPr algn="ctr">
                            <a:spcAft>
                              <a:spcPts val="0"/>
                            </a:spcAft>
                          </a:pPr>
                          <a:r>
                            <a:rPr lang="en-GB" sz="1400" dirty="0">
                              <a:effectLst/>
                            </a:rPr>
                            <a:t>6399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29542725"/>
                      </a:ext>
                    </a:extLst>
                  </a:tr>
                  <a:tr h="213761">
                    <a:tc>
                      <a:txBody>
                        <a:bodyPr/>
                        <a:lstStyle/>
                        <a:p>
                          <a:pPr algn="ctr">
                            <a:spcAft>
                              <a:spcPts val="0"/>
                            </a:spcAft>
                          </a:pPr>
                          <a:r>
                            <a:rPr lang="en-GB" sz="1400">
                              <a:effectLst/>
                            </a:rPr>
                            <a:t>6477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294978510"/>
                      </a:ext>
                    </a:extLst>
                  </a:tr>
                  <a:tr h="213761">
                    <a:tc>
                      <a:txBody>
                        <a:bodyPr/>
                        <a:lstStyle/>
                        <a:p>
                          <a:pPr algn="ctr">
                            <a:spcAft>
                              <a:spcPts val="0"/>
                            </a:spcAft>
                          </a:pPr>
                          <a:r>
                            <a:rPr lang="en-GB" sz="1400">
                              <a:effectLst/>
                            </a:rPr>
                            <a:t>6333</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58271598"/>
                      </a:ext>
                    </a:extLst>
                  </a:tr>
                  <a:tr h="213761">
                    <a:tc>
                      <a:txBody>
                        <a:bodyPr/>
                        <a:lstStyle/>
                        <a:p>
                          <a:pPr algn="ctr">
                            <a:spcAft>
                              <a:spcPts val="0"/>
                            </a:spcAft>
                          </a:pPr>
                          <a:r>
                            <a:rPr lang="en-GB" sz="1400">
                              <a:effectLst/>
                            </a:rPr>
                            <a:t>6598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09632810"/>
                      </a:ext>
                    </a:extLst>
                  </a:tr>
                  <a:tr h="213761">
                    <a:tc>
                      <a:txBody>
                        <a:bodyPr/>
                        <a:lstStyle/>
                        <a:p>
                          <a:pPr algn="ctr">
                            <a:spcAft>
                              <a:spcPts val="0"/>
                            </a:spcAft>
                          </a:pPr>
                          <a:r>
                            <a:rPr lang="en-GB" sz="1400" dirty="0">
                              <a:effectLst/>
                            </a:rPr>
                            <a:t>6529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97665406"/>
                      </a:ext>
                    </a:extLst>
                  </a:tr>
                  <a:tr h="213761">
                    <a:tc>
                      <a:txBody>
                        <a:bodyPr/>
                        <a:lstStyle/>
                        <a:p>
                          <a:pPr algn="ctr">
                            <a:spcAft>
                              <a:spcPts val="0"/>
                            </a:spcAft>
                          </a:pPr>
                          <a:r>
                            <a:rPr lang="en-GB" sz="1400" dirty="0">
                              <a:effectLst/>
                            </a:rPr>
                            <a:t>6513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71127217"/>
                      </a:ext>
                    </a:extLst>
                  </a:tr>
                  <a:tr h="213761">
                    <a:tc>
                      <a:txBody>
                        <a:bodyPr/>
                        <a:lstStyle/>
                        <a:p>
                          <a:pPr algn="ctr">
                            <a:spcAft>
                              <a:spcPts val="0"/>
                            </a:spcAft>
                          </a:pPr>
                          <a:r>
                            <a:rPr lang="en-GB" sz="1400" dirty="0">
                              <a:effectLst/>
                            </a:rPr>
                            <a:t>6533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2826198"/>
                      </a:ext>
                    </a:extLst>
                  </a:tr>
                  <a:tr h="213761">
                    <a:tc>
                      <a:txBody>
                        <a:bodyPr/>
                        <a:lstStyle/>
                        <a:p>
                          <a:pPr algn="ctr">
                            <a:spcAft>
                              <a:spcPts val="0"/>
                            </a:spcAft>
                          </a:pPr>
                          <a:r>
                            <a:rPr lang="en-GB" sz="1400" dirty="0">
                              <a:effectLst/>
                            </a:rPr>
                            <a:t>6495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93908502"/>
                      </a:ext>
                    </a:extLst>
                  </a:tr>
                  <a:tr h="213761">
                    <a:tc>
                      <a:txBody>
                        <a:bodyPr/>
                        <a:lstStyle/>
                        <a:p>
                          <a:pPr algn="ctr">
                            <a:spcAft>
                              <a:spcPts val="0"/>
                            </a:spcAft>
                          </a:pPr>
                          <a:r>
                            <a:rPr lang="en-GB" sz="1400">
                              <a:effectLst/>
                            </a:rPr>
                            <a:t>6449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64785731"/>
                      </a:ext>
                    </a:extLst>
                  </a:tr>
                  <a:tr h="213761">
                    <a:tc>
                      <a:txBody>
                        <a:bodyPr/>
                        <a:lstStyle/>
                        <a:p>
                          <a:pPr algn="ctr">
                            <a:spcAft>
                              <a:spcPts val="0"/>
                            </a:spcAft>
                          </a:pPr>
                          <a:r>
                            <a:rPr lang="en-GB" sz="1400" dirty="0">
                              <a:effectLst/>
                            </a:rPr>
                            <a:t>6498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5980523"/>
                      </a:ext>
                    </a:extLst>
                  </a:tr>
                  <a:tr h="220531">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08048119"/>
                      </a:ext>
                    </a:extLst>
                  </a:tr>
                  <a:tr h="213761">
                    <a:tc>
                      <a:txBody>
                        <a:bodyPr/>
                        <a:lstStyle/>
                        <a:p>
                          <a:pPr algn="ctr">
                            <a:spcAft>
                              <a:spcPts val="0"/>
                            </a:spcAft>
                          </a:pPr>
                          <a:r>
                            <a:rPr lang="en-GB" sz="1400" dirty="0">
                              <a:effectLst/>
                            </a:rPr>
                            <a:t>186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707691036"/>
                      </a:ext>
                    </a:extLst>
                  </a:tr>
                  <a:tr h="213761">
                    <a:tc>
                      <a:txBody>
                        <a:bodyPr/>
                        <a:lstStyle/>
                        <a:p>
                          <a:pPr algn="ctr">
                            <a:spcAft>
                              <a:spcPts val="0"/>
                            </a:spcAft>
                          </a:pPr>
                          <a:r>
                            <a:rPr lang="en-GB" sz="1400" dirty="0">
                              <a:effectLst/>
                            </a:rPr>
                            <a:t>200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9085044"/>
                      </a:ext>
                    </a:extLst>
                  </a:tr>
                  <a:tr h="213761">
                    <a:tc>
                      <a:txBody>
                        <a:bodyPr/>
                        <a:lstStyle/>
                        <a:p>
                          <a:pPr algn="ctr">
                            <a:spcAft>
                              <a:spcPts val="0"/>
                            </a:spcAft>
                          </a:pPr>
                          <a:r>
                            <a:rPr lang="en-GB" sz="1400" dirty="0">
                              <a:effectLst/>
                            </a:rPr>
                            <a:t>213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79154396"/>
                      </a:ext>
                    </a:extLst>
                  </a:tr>
                  <a:tr h="213761">
                    <a:tc>
                      <a:txBody>
                        <a:bodyPr/>
                        <a:lstStyle/>
                        <a:p>
                          <a:pPr algn="ctr">
                            <a:spcAft>
                              <a:spcPts val="0"/>
                            </a:spcAft>
                          </a:pPr>
                          <a:r>
                            <a:rPr lang="en-GB" sz="1400" dirty="0">
                              <a:effectLst/>
                            </a:rPr>
                            <a:t>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94308284"/>
                      </a:ext>
                    </a:extLst>
                  </a:tr>
                  <a:tr h="213761">
                    <a:tc>
                      <a:txBody>
                        <a:bodyPr/>
                        <a:lstStyle/>
                        <a:p>
                          <a:pPr algn="ctr">
                            <a:spcAft>
                              <a:spcPts val="0"/>
                            </a:spcAft>
                          </a:pPr>
                          <a:r>
                            <a:rPr lang="en-GB" sz="1400" dirty="0">
                              <a:effectLst/>
                            </a:rPr>
                            <a:t>229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1846063"/>
                      </a:ext>
                    </a:extLst>
                  </a:tr>
                  <a:tr h="213761">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24915038"/>
                      </a:ext>
                    </a:extLst>
                  </a:tr>
                  <a:tr h="213761">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4118698"/>
                      </a:ext>
                    </a:extLst>
                  </a:tr>
                  <a:tr h="213761">
                    <a:tc>
                      <a:txBody>
                        <a:bodyPr/>
                        <a:lstStyle/>
                        <a:p>
                          <a:pPr algn="ctr">
                            <a:spcAft>
                              <a:spcPts val="0"/>
                            </a:spcAft>
                          </a:pPr>
                          <a:r>
                            <a:rPr lang="en-GB" sz="1400" dirty="0">
                              <a:effectLst/>
                            </a:rPr>
                            <a:t>234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9894655"/>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9837962"/>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2085947"/>
                      </a:ext>
                    </a:extLst>
                  </a:tr>
                  <a:tr h="213761">
                    <a:tc>
                      <a:txBody>
                        <a:bodyPr/>
                        <a:lstStyle/>
                        <a:p>
                          <a:pPr algn="ctr">
                            <a:spcAft>
                              <a:spcPts val="0"/>
                            </a:spcAft>
                          </a:pPr>
                          <a:r>
                            <a:rPr lang="en-GB" sz="1400" dirty="0">
                              <a:effectLst/>
                            </a:rPr>
                            <a:t>237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98977535"/>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63460625"/>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54694851"/>
                      </a:ext>
                    </a:extLst>
                  </a:tr>
                  <a:tr h="213761">
                    <a:tc>
                      <a:txBody>
                        <a:bodyPr/>
                        <a:lstStyle/>
                        <a:p>
                          <a:pPr algn="ctr">
                            <a:spcAft>
                              <a:spcPts val="0"/>
                            </a:spcAft>
                          </a:pPr>
                          <a:r>
                            <a:rPr lang="en-GB" sz="1400" dirty="0">
                              <a:effectLst/>
                            </a:rPr>
                            <a:t>239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61418807"/>
                      </a:ext>
                    </a:extLst>
                  </a:tr>
                </a:tbl>
              </a:graphicData>
            </a:graphic>
          </p:graphicFrame>
        </mc:Choice>
        <mc:Fallback>
          <p:graphicFrame>
            <p:nvGraphicFramePr>
              <p:cNvPr id="18" name="Tabell 17">
                <a:extLst>
                  <a:ext uri="{FF2B5EF4-FFF2-40B4-BE49-F238E27FC236}">
                    <a16:creationId xmlns:a16="http://schemas.microsoft.com/office/drawing/2014/main" id="{A675F89C-AC76-7D4A-9A02-8371BA1A5969}"/>
                  </a:ext>
                </a:extLst>
              </p:cNvPr>
              <p:cNvGraphicFramePr>
                <a:graphicFrameLocks noGrp="1"/>
              </p:cNvGraphicFramePr>
              <p:nvPr>
                <p:extLst>
                  <p:ext uri="{D42A27DB-BD31-4B8C-83A1-F6EECF244321}">
                    <p14:modId xmlns:p14="http://schemas.microsoft.com/office/powerpoint/2010/main" val="3111690252"/>
                  </p:ext>
                </p:extLst>
              </p:nvPr>
            </p:nvGraphicFramePr>
            <p:xfrm>
              <a:off x="7395017" y="427533"/>
              <a:ext cx="961786" cy="6430467"/>
            </p:xfrm>
            <a:graphic>
              <a:graphicData uri="http://schemas.openxmlformats.org/drawingml/2006/table">
                <a:tbl>
                  <a:tblPr firstRow="1" firstCol="1" bandRow="1">
                    <a:tableStyleId>{5C22544A-7EE6-4342-B048-85BDC9FD1C3A}</a:tableStyleId>
                  </a:tblPr>
                  <a:tblGrid>
                    <a:gridCol w="961786">
                      <a:extLst>
                        <a:ext uri="{9D8B030D-6E8A-4147-A177-3AD203B41FA5}">
                          <a16:colId xmlns:a16="http://schemas.microsoft.com/office/drawing/2014/main" val="2377120509"/>
                        </a:ext>
                      </a:extLst>
                    </a:gridCol>
                  </a:tblGrid>
                  <a:tr h="224628">
                    <a:tc>
                      <a:txBody>
                        <a:bodyPr/>
                        <a:lstStyle/>
                        <a:p>
                          <a:endParaRPr lang="sv-SE"/>
                        </a:p>
                      </a:txBody>
                      <a:tcPr marL="64536" marR="64536" marT="0" marB="0">
                        <a:blipFill>
                          <a:blip r:embed="rId7"/>
                          <a:stretch>
                            <a:fillRect l="-1299" r="-1299" b="-2766667"/>
                          </a:stretch>
                        </a:blipFill>
                      </a:tcPr>
                    </a:tc>
                    <a:extLst>
                      <a:ext uri="{0D108BD9-81ED-4DB2-BD59-A6C34878D82A}">
                        <a16:rowId xmlns:a16="http://schemas.microsoft.com/office/drawing/2014/main" val="2666296882"/>
                      </a:ext>
                    </a:extLst>
                  </a:tr>
                  <a:tr h="213761">
                    <a:tc>
                      <a:txBody>
                        <a:bodyPr/>
                        <a:lstStyle/>
                        <a:p>
                          <a:pPr algn="ctr">
                            <a:spcAft>
                              <a:spcPts val="0"/>
                            </a:spcAft>
                          </a:pPr>
                          <a:r>
                            <a:rPr lang="en-GB" sz="1400" dirty="0">
                              <a:effectLst/>
                            </a:rPr>
                            <a:t>5995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43112343"/>
                      </a:ext>
                    </a:extLst>
                  </a:tr>
                  <a:tr h="213761">
                    <a:tc>
                      <a:txBody>
                        <a:bodyPr/>
                        <a:lstStyle/>
                        <a:p>
                          <a:pPr algn="ctr">
                            <a:spcAft>
                              <a:spcPts val="0"/>
                            </a:spcAft>
                          </a:pPr>
                          <a:r>
                            <a:rPr lang="en-GB" sz="1400" dirty="0">
                              <a:effectLst/>
                            </a:rPr>
                            <a:t>6257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6365257"/>
                      </a:ext>
                    </a:extLst>
                  </a:tr>
                  <a:tr h="213761">
                    <a:tc>
                      <a:txBody>
                        <a:bodyPr/>
                        <a:lstStyle/>
                        <a:p>
                          <a:pPr algn="ctr">
                            <a:spcAft>
                              <a:spcPts val="0"/>
                            </a:spcAft>
                          </a:pPr>
                          <a:r>
                            <a:rPr lang="en-GB" sz="1400">
                              <a:effectLst/>
                            </a:rPr>
                            <a:t>6230</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82293532"/>
                      </a:ext>
                    </a:extLst>
                  </a:tr>
                  <a:tr h="213761">
                    <a:tc>
                      <a:txBody>
                        <a:bodyPr/>
                        <a:lstStyle/>
                        <a:p>
                          <a:pPr algn="ctr">
                            <a:spcAft>
                              <a:spcPts val="0"/>
                            </a:spcAft>
                          </a:pPr>
                          <a:r>
                            <a:rPr lang="en-GB" sz="1400" dirty="0">
                              <a:effectLst/>
                            </a:rPr>
                            <a:t>6178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08141409"/>
                      </a:ext>
                    </a:extLst>
                  </a:tr>
                  <a:tr h="213761">
                    <a:tc>
                      <a:txBody>
                        <a:bodyPr/>
                        <a:lstStyle/>
                        <a:p>
                          <a:pPr algn="ctr">
                            <a:spcAft>
                              <a:spcPts val="0"/>
                            </a:spcAft>
                          </a:pPr>
                          <a:r>
                            <a:rPr lang="en-GB" sz="1400" dirty="0">
                              <a:effectLst/>
                            </a:rPr>
                            <a:t>6399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29542725"/>
                      </a:ext>
                    </a:extLst>
                  </a:tr>
                  <a:tr h="213761">
                    <a:tc>
                      <a:txBody>
                        <a:bodyPr/>
                        <a:lstStyle/>
                        <a:p>
                          <a:pPr algn="ctr">
                            <a:spcAft>
                              <a:spcPts val="0"/>
                            </a:spcAft>
                          </a:pPr>
                          <a:r>
                            <a:rPr lang="en-GB" sz="1400">
                              <a:effectLst/>
                            </a:rPr>
                            <a:t>6477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294978510"/>
                      </a:ext>
                    </a:extLst>
                  </a:tr>
                  <a:tr h="213761">
                    <a:tc>
                      <a:txBody>
                        <a:bodyPr/>
                        <a:lstStyle/>
                        <a:p>
                          <a:pPr algn="ctr">
                            <a:spcAft>
                              <a:spcPts val="0"/>
                            </a:spcAft>
                          </a:pPr>
                          <a:r>
                            <a:rPr lang="en-GB" sz="1400">
                              <a:effectLst/>
                            </a:rPr>
                            <a:t>6333</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58271598"/>
                      </a:ext>
                    </a:extLst>
                  </a:tr>
                  <a:tr h="213761">
                    <a:tc>
                      <a:txBody>
                        <a:bodyPr/>
                        <a:lstStyle/>
                        <a:p>
                          <a:pPr algn="ctr">
                            <a:spcAft>
                              <a:spcPts val="0"/>
                            </a:spcAft>
                          </a:pPr>
                          <a:r>
                            <a:rPr lang="en-GB" sz="1400">
                              <a:effectLst/>
                            </a:rPr>
                            <a:t>6598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509632810"/>
                      </a:ext>
                    </a:extLst>
                  </a:tr>
                  <a:tr h="213761">
                    <a:tc>
                      <a:txBody>
                        <a:bodyPr/>
                        <a:lstStyle/>
                        <a:p>
                          <a:pPr algn="ctr">
                            <a:spcAft>
                              <a:spcPts val="0"/>
                            </a:spcAft>
                          </a:pPr>
                          <a:r>
                            <a:rPr lang="en-GB" sz="1400" dirty="0">
                              <a:effectLst/>
                            </a:rPr>
                            <a:t>6529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97665406"/>
                      </a:ext>
                    </a:extLst>
                  </a:tr>
                  <a:tr h="213761">
                    <a:tc>
                      <a:txBody>
                        <a:bodyPr/>
                        <a:lstStyle/>
                        <a:p>
                          <a:pPr algn="ctr">
                            <a:spcAft>
                              <a:spcPts val="0"/>
                            </a:spcAft>
                          </a:pPr>
                          <a:r>
                            <a:rPr lang="en-GB" sz="1400" dirty="0">
                              <a:effectLst/>
                            </a:rPr>
                            <a:t>6513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71127217"/>
                      </a:ext>
                    </a:extLst>
                  </a:tr>
                  <a:tr h="213761">
                    <a:tc>
                      <a:txBody>
                        <a:bodyPr/>
                        <a:lstStyle/>
                        <a:p>
                          <a:pPr algn="ctr">
                            <a:spcAft>
                              <a:spcPts val="0"/>
                            </a:spcAft>
                          </a:pPr>
                          <a:r>
                            <a:rPr lang="en-GB" sz="1400" dirty="0">
                              <a:effectLst/>
                            </a:rPr>
                            <a:t>6533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2826198"/>
                      </a:ext>
                    </a:extLst>
                  </a:tr>
                  <a:tr h="213761">
                    <a:tc>
                      <a:txBody>
                        <a:bodyPr/>
                        <a:lstStyle/>
                        <a:p>
                          <a:pPr algn="ctr">
                            <a:spcAft>
                              <a:spcPts val="0"/>
                            </a:spcAft>
                          </a:pPr>
                          <a:r>
                            <a:rPr lang="en-GB" sz="1400" dirty="0">
                              <a:effectLst/>
                            </a:rPr>
                            <a:t>6495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93908502"/>
                      </a:ext>
                    </a:extLst>
                  </a:tr>
                  <a:tr h="213761">
                    <a:tc>
                      <a:txBody>
                        <a:bodyPr/>
                        <a:lstStyle/>
                        <a:p>
                          <a:pPr algn="ctr">
                            <a:spcAft>
                              <a:spcPts val="0"/>
                            </a:spcAft>
                          </a:pPr>
                          <a:r>
                            <a:rPr lang="en-GB" sz="1400">
                              <a:effectLst/>
                            </a:rPr>
                            <a:t>6449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64785731"/>
                      </a:ext>
                    </a:extLst>
                  </a:tr>
                  <a:tr h="213761">
                    <a:tc>
                      <a:txBody>
                        <a:bodyPr/>
                        <a:lstStyle/>
                        <a:p>
                          <a:pPr algn="ctr">
                            <a:spcAft>
                              <a:spcPts val="0"/>
                            </a:spcAft>
                          </a:pPr>
                          <a:r>
                            <a:rPr lang="en-GB" sz="1400" dirty="0">
                              <a:effectLst/>
                            </a:rPr>
                            <a:t>6498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5980523"/>
                      </a:ext>
                    </a:extLst>
                  </a:tr>
                  <a:tr h="220531">
                    <a:tc>
                      <a:txBody>
                        <a:bodyPr/>
                        <a:lstStyle/>
                        <a:p>
                          <a:endParaRPr lang="sv-SE"/>
                        </a:p>
                      </a:txBody>
                      <a:tcPr marL="64536" marR="64536" marT="0" marB="0">
                        <a:blipFill>
                          <a:blip r:embed="rId7"/>
                          <a:stretch>
                            <a:fillRect l="-1299" t="-1494118" r="-1299" b="-1441176"/>
                          </a:stretch>
                        </a:blipFill>
                      </a:tcPr>
                    </a:tc>
                    <a:extLst>
                      <a:ext uri="{0D108BD9-81ED-4DB2-BD59-A6C34878D82A}">
                        <a16:rowId xmlns:a16="http://schemas.microsoft.com/office/drawing/2014/main" val="2308048119"/>
                      </a:ext>
                    </a:extLst>
                  </a:tr>
                  <a:tr h="213761">
                    <a:tc>
                      <a:txBody>
                        <a:bodyPr/>
                        <a:lstStyle/>
                        <a:p>
                          <a:pPr algn="ctr">
                            <a:spcAft>
                              <a:spcPts val="0"/>
                            </a:spcAft>
                          </a:pPr>
                          <a:r>
                            <a:rPr lang="en-GB" sz="1400" dirty="0">
                              <a:effectLst/>
                            </a:rPr>
                            <a:t>186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707691036"/>
                      </a:ext>
                    </a:extLst>
                  </a:tr>
                  <a:tr h="213761">
                    <a:tc>
                      <a:txBody>
                        <a:bodyPr/>
                        <a:lstStyle/>
                        <a:p>
                          <a:pPr algn="ctr">
                            <a:spcAft>
                              <a:spcPts val="0"/>
                            </a:spcAft>
                          </a:pPr>
                          <a:r>
                            <a:rPr lang="en-GB" sz="1400" dirty="0">
                              <a:effectLst/>
                            </a:rPr>
                            <a:t>200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9085044"/>
                      </a:ext>
                    </a:extLst>
                  </a:tr>
                  <a:tr h="213761">
                    <a:tc>
                      <a:txBody>
                        <a:bodyPr/>
                        <a:lstStyle/>
                        <a:p>
                          <a:pPr algn="ctr">
                            <a:spcAft>
                              <a:spcPts val="0"/>
                            </a:spcAft>
                          </a:pPr>
                          <a:r>
                            <a:rPr lang="en-GB" sz="1400" dirty="0">
                              <a:effectLst/>
                            </a:rPr>
                            <a:t>213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79154396"/>
                      </a:ext>
                    </a:extLst>
                  </a:tr>
                  <a:tr h="213761">
                    <a:tc>
                      <a:txBody>
                        <a:bodyPr/>
                        <a:lstStyle/>
                        <a:p>
                          <a:pPr algn="ctr">
                            <a:spcAft>
                              <a:spcPts val="0"/>
                            </a:spcAft>
                          </a:pPr>
                          <a:r>
                            <a:rPr lang="en-GB" sz="1400" dirty="0">
                              <a:effectLst/>
                            </a:rPr>
                            <a:t>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94308284"/>
                      </a:ext>
                    </a:extLst>
                  </a:tr>
                  <a:tr h="213761">
                    <a:tc>
                      <a:txBody>
                        <a:bodyPr/>
                        <a:lstStyle/>
                        <a:p>
                          <a:pPr algn="ctr">
                            <a:spcAft>
                              <a:spcPts val="0"/>
                            </a:spcAft>
                          </a:pPr>
                          <a:r>
                            <a:rPr lang="en-GB" sz="1400" dirty="0">
                              <a:effectLst/>
                            </a:rPr>
                            <a:t>229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1846063"/>
                      </a:ext>
                    </a:extLst>
                  </a:tr>
                  <a:tr h="213761">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24915038"/>
                      </a:ext>
                    </a:extLst>
                  </a:tr>
                  <a:tr h="213761">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4118698"/>
                      </a:ext>
                    </a:extLst>
                  </a:tr>
                  <a:tr h="213761">
                    <a:tc>
                      <a:txBody>
                        <a:bodyPr/>
                        <a:lstStyle/>
                        <a:p>
                          <a:pPr algn="ctr">
                            <a:spcAft>
                              <a:spcPts val="0"/>
                            </a:spcAft>
                          </a:pPr>
                          <a:r>
                            <a:rPr lang="en-GB" sz="1400" dirty="0">
                              <a:effectLst/>
                            </a:rPr>
                            <a:t>234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9894655"/>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9837962"/>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2085947"/>
                      </a:ext>
                    </a:extLst>
                  </a:tr>
                  <a:tr h="213761">
                    <a:tc>
                      <a:txBody>
                        <a:bodyPr/>
                        <a:lstStyle/>
                        <a:p>
                          <a:pPr algn="ctr">
                            <a:spcAft>
                              <a:spcPts val="0"/>
                            </a:spcAft>
                          </a:pPr>
                          <a:r>
                            <a:rPr lang="en-GB" sz="1400" dirty="0">
                              <a:effectLst/>
                            </a:rPr>
                            <a:t>237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98977535"/>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63460625"/>
                      </a:ext>
                    </a:extLst>
                  </a:tr>
                  <a:tr h="213761">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54694851"/>
                      </a:ext>
                    </a:extLst>
                  </a:tr>
                  <a:tr h="213761">
                    <a:tc>
                      <a:txBody>
                        <a:bodyPr/>
                        <a:lstStyle/>
                        <a:p>
                          <a:pPr algn="ctr">
                            <a:spcAft>
                              <a:spcPts val="0"/>
                            </a:spcAft>
                          </a:pPr>
                          <a:r>
                            <a:rPr lang="en-GB" sz="1400" dirty="0">
                              <a:effectLst/>
                            </a:rPr>
                            <a:t>239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61418807"/>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1" name="Tabell 20">
                <a:extLst>
                  <a:ext uri="{FF2B5EF4-FFF2-40B4-BE49-F238E27FC236}">
                    <a16:creationId xmlns:a16="http://schemas.microsoft.com/office/drawing/2014/main" id="{4F043B34-5DE0-7D44-AF9A-2778CA2C0479}"/>
                  </a:ext>
                </a:extLst>
              </p:cNvPr>
              <p:cNvGraphicFramePr>
                <a:graphicFrameLocks noGrp="1"/>
              </p:cNvGraphicFramePr>
              <p:nvPr>
                <p:extLst>
                  <p:ext uri="{D42A27DB-BD31-4B8C-83A1-F6EECF244321}">
                    <p14:modId xmlns:p14="http://schemas.microsoft.com/office/powerpoint/2010/main" val="582619988"/>
                  </p:ext>
                </p:extLst>
              </p:nvPr>
            </p:nvGraphicFramePr>
            <p:xfrm>
              <a:off x="10262458" y="427533"/>
              <a:ext cx="961786" cy="6430467"/>
            </p:xfrm>
            <a:graphic>
              <a:graphicData uri="http://schemas.openxmlformats.org/drawingml/2006/table">
                <a:tbl>
                  <a:tblPr firstRow="1" firstCol="1" bandRow="1">
                    <a:tableStyleId>{93296810-A885-4BE3-A3E7-6D5BEEA58F35}</a:tableStyleId>
                  </a:tblPr>
                  <a:tblGrid>
                    <a:gridCol w="961786">
                      <a:extLst>
                        <a:ext uri="{9D8B030D-6E8A-4147-A177-3AD203B41FA5}">
                          <a16:colId xmlns:a16="http://schemas.microsoft.com/office/drawing/2014/main" val="1474593019"/>
                        </a:ext>
                      </a:extLst>
                    </a:gridCol>
                  </a:tblGrid>
                  <a:tr h="224628">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a:effectLst/>
                                      </a:rPr>
                                    </m:ctrlPr>
                                  </m:sSubPr>
                                  <m:e>
                                    <m:acc>
                                      <m:accPr>
                                        <m:chr m:val="̃"/>
                                        <m:ctrlPr>
                                          <a:rPr lang="sv-SE" sz="1400">
                                            <a:effectLst/>
                                          </a:rPr>
                                        </m:ctrlPr>
                                      </m:accPr>
                                      <m:e>
                                        <m:r>
                                          <m:rPr>
                                            <m:sty m:val="p"/>
                                          </m:rPr>
                                          <a:rPr lang="en-GB" sz="1400">
                                            <a:effectLst/>
                                          </a:rPr>
                                          <m:t>Δ</m:t>
                                        </m:r>
                                      </m:e>
                                    </m:acc>
                                  </m:e>
                                  <m:sub>
                                    <m:r>
                                      <m:rPr>
                                        <m:sty m:val="p"/>
                                      </m:rPr>
                                      <a:rPr lang="en-GB" sz="1400">
                                        <a:effectLst/>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57112777"/>
                      </a:ext>
                    </a:extLst>
                  </a:tr>
                  <a:tr h="213761">
                    <a:tc>
                      <a:txBody>
                        <a:bodyPr/>
                        <a:lstStyle/>
                        <a:p>
                          <a:pPr algn="ctr">
                            <a:spcAft>
                              <a:spcPts val="0"/>
                            </a:spcAft>
                          </a:pPr>
                          <a:r>
                            <a:rPr lang="en-GB" sz="1400" dirty="0">
                              <a:effectLst/>
                            </a:rPr>
                            <a:t>0.61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16838988"/>
                      </a:ext>
                    </a:extLst>
                  </a:tr>
                  <a:tr h="213761">
                    <a:tc>
                      <a:txBody>
                        <a:bodyPr/>
                        <a:lstStyle/>
                        <a:p>
                          <a:pPr algn="ctr">
                            <a:spcAft>
                              <a:spcPts val="0"/>
                            </a:spcAft>
                          </a:pPr>
                          <a:r>
                            <a:rPr lang="en-GB" sz="1400" dirty="0">
                              <a:effectLst/>
                            </a:rPr>
                            <a:t>0.72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68713547"/>
                      </a:ext>
                    </a:extLst>
                  </a:tr>
                  <a:tr h="213761">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99855278"/>
                      </a:ext>
                    </a:extLst>
                  </a:tr>
                  <a:tr h="213761">
                    <a:tc>
                      <a:txBody>
                        <a:bodyPr/>
                        <a:lstStyle/>
                        <a:p>
                          <a:pPr algn="ctr">
                            <a:spcAft>
                              <a:spcPts val="0"/>
                            </a:spcAft>
                          </a:pPr>
                          <a:r>
                            <a:rPr lang="en-GB" sz="1400" dirty="0">
                              <a:effectLst/>
                            </a:rPr>
                            <a:t>0.44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83060389"/>
                      </a:ext>
                    </a:extLst>
                  </a:tr>
                  <a:tr h="213761">
                    <a:tc>
                      <a:txBody>
                        <a:bodyPr/>
                        <a:lstStyle/>
                        <a:p>
                          <a:pPr algn="ctr">
                            <a:spcAft>
                              <a:spcPts val="0"/>
                            </a:spcAft>
                          </a:pPr>
                          <a:r>
                            <a:rPr lang="en-GB" sz="1400" dirty="0">
                              <a:effectLst/>
                            </a:rPr>
                            <a:t>0.57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26191105"/>
                      </a:ext>
                    </a:extLst>
                  </a:tr>
                  <a:tr h="213761">
                    <a:tc>
                      <a:txBody>
                        <a:bodyPr/>
                        <a:lstStyle/>
                        <a:p>
                          <a:pPr algn="ctr">
                            <a:spcAft>
                              <a:spcPts val="0"/>
                            </a:spcAft>
                          </a:pPr>
                          <a:r>
                            <a:rPr lang="en-GB" sz="1400" dirty="0">
                              <a:effectLst/>
                            </a:rPr>
                            <a:t>0.88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19818146"/>
                      </a:ext>
                    </a:extLst>
                  </a:tr>
                  <a:tr h="213761">
                    <a:tc>
                      <a:txBody>
                        <a:bodyPr/>
                        <a:lstStyle/>
                        <a:p>
                          <a:pPr algn="ctr">
                            <a:spcAft>
                              <a:spcPts val="0"/>
                            </a:spcAft>
                          </a:pPr>
                          <a:r>
                            <a:rPr lang="en-GB" sz="1400">
                              <a:effectLst/>
                            </a:rPr>
                            <a:t>0.77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17731288"/>
                      </a:ext>
                    </a:extLst>
                  </a:tr>
                  <a:tr h="213761">
                    <a:tc>
                      <a:txBody>
                        <a:bodyPr/>
                        <a:lstStyle/>
                        <a:p>
                          <a:pPr algn="ctr">
                            <a:spcAft>
                              <a:spcPts val="0"/>
                            </a:spcAft>
                          </a:pPr>
                          <a:r>
                            <a:rPr lang="en-GB" sz="1400">
                              <a:effectLst/>
                            </a:rPr>
                            <a:t>0.99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6492259"/>
                      </a:ext>
                    </a:extLst>
                  </a:tr>
                  <a:tr h="213761">
                    <a:tc>
                      <a:txBody>
                        <a:bodyPr/>
                        <a:lstStyle/>
                        <a:p>
                          <a:pPr algn="ctr">
                            <a:spcAft>
                              <a:spcPts val="0"/>
                            </a:spcAft>
                          </a:pPr>
                          <a:r>
                            <a:rPr lang="en-GB" sz="1400">
                              <a:effectLst/>
                            </a:rPr>
                            <a:t>0.79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67891504"/>
                      </a:ext>
                    </a:extLst>
                  </a:tr>
                  <a:tr h="213761">
                    <a:tc>
                      <a:txBody>
                        <a:bodyPr/>
                        <a:lstStyle/>
                        <a:p>
                          <a:pPr algn="ctr">
                            <a:spcAft>
                              <a:spcPts val="0"/>
                            </a:spcAft>
                          </a:pPr>
                          <a:r>
                            <a:rPr lang="en-GB" sz="1400">
                              <a:effectLst/>
                            </a:rPr>
                            <a:t>0.76</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36164930"/>
                      </a:ext>
                    </a:extLst>
                  </a:tr>
                  <a:tr h="213761">
                    <a:tc>
                      <a:txBody>
                        <a:bodyPr/>
                        <a:lstStyle/>
                        <a:p>
                          <a:pPr algn="ctr">
                            <a:spcAft>
                              <a:spcPts val="0"/>
                            </a:spcAft>
                          </a:pPr>
                          <a:r>
                            <a:rPr lang="en-GB" sz="1400">
                              <a:effectLst/>
                            </a:rPr>
                            <a:t>0.86</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3018750"/>
                      </a:ext>
                    </a:extLst>
                  </a:tr>
                  <a:tr h="213761">
                    <a:tc>
                      <a:txBody>
                        <a:bodyPr/>
                        <a:lstStyle/>
                        <a:p>
                          <a:pPr algn="ctr">
                            <a:spcAft>
                              <a:spcPts val="0"/>
                            </a:spcAft>
                          </a:pPr>
                          <a:r>
                            <a:rPr lang="en-GB" sz="1400">
                              <a:effectLst/>
                            </a:rPr>
                            <a:t>0.49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06586431"/>
                      </a:ext>
                    </a:extLst>
                  </a:tr>
                  <a:tr h="213761">
                    <a:tc>
                      <a:txBody>
                        <a:bodyPr/>
                        <a:lstStyle/>
                        <a:p>
                          <a:pPr algn="ctr">
                            <a:spcAft>
                              <a:spcPts val="0"/>
                            </a:spcAft>
                          </a:pPr>
                          <a:r>
                            <a:rPr lang="en-GB" sz="1400" dirty="0">
                              <a:effectLst/>
                            </a:rPr>
                            <a:t>0.66</a:t>
                          </a:r>
                          <a:endParaRPr lang="sv-SE" sz="1400" dirty="0">
                            <a:effectLst/>
                            <a:latin typeface="Times New Roman" panose="02020603050405020304" pitchFamily="18" charset="0"/>
                            <a:ea typeface="Times New Roman" panose="02020603050405020304" pitchFamily="18" charset="0"/>
                          </a:endParaRPr>
                        </a:p>
                      </a:txBody>
                      <a:tcPr marL="64536" marR="64536" marT="0" marB="0">
                        <a:solidFill>
                          <a:schemeClr val="accent6"/>
                        </a:solidFill>
                      </a:tcPr>
                    </a:tc>
                    <a:extLst>
                      <a:ext uri="{0D108BD9-81ED-4DB2-BD59-A6C34878D82A}">
                        <a16:rowId xmlns:a16="http://schemas.microsoft.com/office/drawing/2014/main" val="11782330"/>
                      </a:ext>
                    </a:extLst>
                  </a:tr>
                  <a:tr h="213761">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43195070"/>
                      </a:ext>
                    </a:extLst>
                  </a:tr>
                  <a:tr h="22053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a:effectLst/>
                                      </a:rPr>
                                    </m:ctrlPr>
                                  </m:sSubPr>
                                  <m:e>
                                    <m:acc>
                                      <m:accPr>
                                        <m:chr m:val="̃"/>
                                        <m:ctrlPr>
                                          <a:rPr lang="sv-SE" sz="1400">
                                            <a:effectLst/>
                                          </a:rPr>
                                        </m:ctrlPr>
                                      </m:accPr>
                                      <m:e>
                                        <m:r>
                                          <m:rPr>
                                            <m:sty m:val="p"/>
                                          </m:rPr>
                                          <a:rPr lang="en-GB" sz="1400">
                                            <a:effectLst/>
                                          </a:rPr>
                                          <m:t>Δ</m:t>
                                        </m:r>
                                      </m:e>
                                    </m:acc>
                                  </m:e>
                                  <m:sub>
                                    <m:r>
                                      <m:rPr>
                                        <m:sty m:val="p"/>
                                      </m:rPr>
                                      <a:rPr lang="en-GB" sz="1400">
                                        <a:effectLst/>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17779203"/>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89441381"/>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6588318"/>
                      </a:ext>
                    </a:extLst>
                  </a:tr>
                  <a:tr h="213761">
                    <a:tc>
                      <a:txBody>
                        <a:bodyPr/>
                        <a:lstStyle/>
                        <a:p>
                          <a:pPr algn="ctr">
                            <a:spcAft>
                              <a:spcPts val="0"/>
                            </a:spcAft>
                          </a:pPr>
                          <a:r>
                            <a:rPr lang="sv-SE" sz="1400" dirty="0">
                              <a:effectLst/>
                            </a:rPr>
                            <a:t>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5474996"/>
                      </a:ext>
                    </a:extLst>
                  </a:tr>
                  <a:tr h="213761">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3868646"/>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61777367"/>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06278161"/>
                      </a:ext>
                    </a:extLst>
                  </a:tr>
                  <a:tr h="213761">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1421696"/>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9131343"/>
                      </a:ext>
                    </a:extLst>
                  </a:tr>
                  <a:tr h="213761">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04189733"/>
                      </a:ext>
                    </a:extLst>
                  </a:tr>
                  <a:tr h="213761">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34403124"/>
                      </a:ext>
                    </a:extLst>
                  </a:tr>
                  <a:tr h="213761">
                    <a:tc>
                      <a:txBody>
                        <a:bodyPr/>
                        <a:lstStyle/>
                        <a:p>
                          <a:pPr algn="ctr">
                            <a:spcAft>
                              <a:spcPts val="0"/>
                            </a:spcAft>
                          </a:pPr>
                          <a:r>
                            <a:rPr lang="sv-SE" sz="1400" dirty="0">
                              <a:effectLst/>
                            </a:rPr>
                            <a:t>0.98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07217278"/>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41361332"/>
                      </a:ext>
                    </a:extLst>
                  </a:tr>
                  <a:tr h="213761">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40396042"/>
                      </a:ext>
                    </a:extLst>
                  </a:tr>
                  <a:tr h="213761">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28820048"/>
                      </a:ext>
                    </a:extLst>
                  </a:tr>
                </a:tbl>
              </a:graphicData>
            </a:graphic>
          </p:graphicFrame>
        </mc:Choice>
        <mc:Fallback>
          <p:graphicFrame>
            <p:nvGraphicFramePr>
              <p:cNvPr id="21" name="Tabell 20">
                <a:extLst>
                  <a:ext uri="{FF2B5EF4-FFF2-40B4-BE49-F238E27FC236}">
                    <a16:creationId xmlns:a16="http://schemas.microsoft.com/office/drawing/2014/main" id="{4F043B34-5DE0-7D44-AF9A-2778CA2C0479}"/>
                  </a:ext>
                </a:extLst>
              </p:cNvPr>
              <p:cNvGraphicFramePr>
                <a:graphicFrameLocks noGrp="1"/>
              </p:cNvGraphicFramePr>
              <p:nvPr>
                <p:extLst>
                  <p:ext uri="{D42A27DB-BD31-4B8C-83A1-F6EECF244321}">
                    <p14:modId xmlns:p14="http://schemas.microsoft.com/office/powerpoint/2010/main" val="582619988"/>
                  </p:ext>
                </p:extLst>
              </p:nvPr>
            </p:nvGraphicFramePr>
            <p:xfrm>
              <a:off x="10262458" y="427533"/>
              <a:ext cx="961786" cy="6430467"/>
            </p:xfrm>
            <a:graphic>
              <a:graphicData uri="http://schemas.openxmlformats.org/drawingml/2006/table">
                <a:tbl>
                  <a:tblPr firstRow="1" firstCol="1" bandRow="1">
                    <a:tableStyleId>{93296810-A885-4BE3-A3E7-6D5BEEA58F35}</a:tableStyleId>
                  </a:tblPr>
                  <a:tblGrid>
                    <a:gridCol w="961786">
                      <a:extLst>
                        <a:ext uri="{9D8B030D-6E8A-4147-A177-3AD203B41FA5}">
                          <a16:colId xmlns:a16="http://schemas.microsoft.com/office/drawing/2014/main" val="1474593019"/>
                        </a:ext>
                      </a:extLst>
                    </a:gridCol>
                  </a:tblGrid>
                  <a:tr h="224628">
                    <a:tc>
                      <a:txBody>
                        <a:bodyPr/>
                        <a:lstStyle/>
                        <a:p>
                          <a:endParaRPr lang="sv-SE"/>
                        </a:p>
                      </a:txBody>
                      <a:tcPr marL="64536" marR="64536" marT="0" marB="0">
                        <a:blipFill>
                          <a:blip r:embed="rId8"/>
                          <a:stretch>
                            <a:fillRect l="-1316" t="-16667" r="-2632" b="-2766667"/>
                          </a:stretch>
                        </a:blipFill>
                      </a:tcPr>
                    </a:tc>
                    <a:extLst>
                      <a:ext uri="{0D108BD9-81ED-4DB2-BD59-A6C34878D82A}">
                        <a16:rowId xmlns:a16="http://schemas.microsoft.com/office/drawing/2014/main" val="1457112777"/>
                      </a:ext>
                    </a:extLst>
                  </a:tr>
                  <a:tr h="213761">
                    <a:tc>
                      <a:txBody>
                        <a:bodyPr/>
                        <a:lstStyle/>
                        <a:p>
                          <a:pPr algn="ctr">
                            <a:spcAft>
                              <a:spcPts val="0"/>
                            </a:spcAft>
                          </a:pPr>
                          <a:r>
                            <a:rPr lang="en-GB" sz="1400" dirty="0">
                              <a:effectLst/>
                            </a:rPr>
                            <a:t>0.61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16838988"/>
                      </a:ext>
                    </a:extLst>
                  </a:tr>
                  <a:tr h="213761">
                    <a:tc>
                      <a:txBody>
                        <a:bodyPr/>
                        <a:lstStyle/>
                        <a:p>
                          <a:pPr algn="ctr">
                            <a:spcAft>
                              <a:spcPts val="0"/>
                            </a:spcAft>
                          </a:pPr>
                          <a:r>
                            <a:rPr lang="en-GB" sz="1400" dirty="0">
                              <a:effectLst/>
                            </a:rPr>
                            <a:t>0.72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68713547"/>
                      </a:ext>
                    </a:extLst>
                  </a:tr>
                  <a:tr h="213761">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99855278"/>
                      </a:ext>
                    </a:extLst>
                  </a:tr>
                  <a:tr h="213761">
                    <a:tc>
                      <a:txBody>
                        <a:bodyPr/>
                        <a:lstStyle/>
                        <a:p>
                          <a:pPr algn="ctr">
                            <a:spcAft>
                              <a:spcPts val="0"/>
                            </a:spcAft>
                          </a:pPr>
                          <a:r>
                            <a:rPr lang="en-GB" sz="1400" dirty="0">
                              <a:effectLst/>
                            </a:rPr>
                            <a:t>0.44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83060389"/>
                      </a:ext>
                    </a:extLst>
                  </a:tr>
                  <a:tr h="213761">
                    <a:tc>
                      <a:txBody>
                        <a:bodyPr/>
                        <a:lstStyle/>
                        <a:p>
                          <a:pPr algn="ctr">
                            <a:spcAft>
                              <a:spcPts val="0"/>
                            </a:spcAft>
                          </a:pPr>
                          <a:r>
                            <a:rPr lang="en-GB" sz="1400" dirty="0">
                              <a:effectLst/>
                            </a:rPr>
                            <a:t>0.57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26191105"/>
                      </a:ext>
                    </a:extLst>
                  </a:tr>
                  <a:tr h="213761">
                    <a:tc>
                      <a:txBody>
                        <a:bodyPr/>
                        <a:lstStyle/>
                        <a:p>
                          <a:pPr algn="ctr">
                            <a:spcAft>
                              <a:spcPts val="0"/>
                            </a:spcAft>
                          </a:pPr>
                          <a:r>
                            <a:rPr lang="en-GB" sz="1400" dirty="0">
                              <a:effectLst/>
                            </a:rPr>
                            <a:t>0.88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519818146"/>
                      </a:ext>
                    </a:extLst>
                  </a:tr>
                  <a:tr h="213761">
                    <a:tc>
                      <a:txBody>
                        <a:bodyPr/>
                        <a:lstStyle/>
                        <a:p>
                          <a:pPr algn="ctr">
                            <a:spcAft>
                              <a:spcPts val="0"/>
                            </a:spcAft>
                          </a:pPr>
                          <a:r>
                            <a:rPr lang="en-GB" sz="1400">
                              <a:effectLst/>
                            </a:rPr>
                            <a:t>0.77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17731288"/>
                      </a:ext>
                    </a:extLst>
                  </a:tr>
                  <a:tr h="213761">
                    <a:tc>
                      <a:txBody>
                        <a:bodyPr/>
                        <a:lstStyle/>
                        <a:p>
                          <a:pPr algn="ctr">
                            <a:spcAft>
                              <a:spcPts val="0"/>
                            </a:spcAft>
                          </a:pPr>
                          <a:r>
                            <a:rPr lang="en-GB" sz="1400">
                              <a:effectLst/>
                            </a:rPr>
                            <a:t>0.99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6492259"/>
                      </a:ext>
                    </a:extLst>
                  </a:tr>
                  <a:tr h="213761">
                    <a:tc>
                      <a:txBody>
                        <a:bodyPr/>
                        <a:lstStyle/>
                        <a:p>
                          <a:pPr algn="ctr">
                            <a:spcAft>
                              <a:spcPts val="0"/>
                            </a:spcAft>
                          </a:pPr>
                          <a:r>
                            <a:rPr lang="en-GB" sz="1400">
                              <a:effectLst/>
                            </a:rPr>
                            <a:t>0.79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67891504"/>
                      </a:ext>
                    </a:extLst>
                  </a:tr>
                  <a:tr h="213761">
                    <a:tc>
                      <a:txBody>
                        <a:bodyPr/>
                        <a:lstStyle/>
                        <a:p>
                          <a:pPr algn="ctr">
                            <a:spcAft>
                              <a:spcPts val="0"/>
                            </a:spcAft>
                          </a:pPr>
                          <a:r>
                            <a:rPr lang="en-GB" sz="1400">
                              <a:effectLst/>
                            </a:rPr>
                            <a:t>0.76</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36164930"/>
                      </a:ext>
                    </a:extLst>
                  </a:tr>
                  <a:tr h="213761">
                    <a:tc>
                      <a:txBody>
                        <a:bodyPr/>
                        <a:lstStyle/>
                        <a:p>
                          <a:pPr algn="ctr">
                            <a:spcAft>
                              <a:spcPts val="0"/>
                            </a:spcAft>
                          </a:pPr>
                          <a:r>
                            <a:rPr lang="en-GB" sz="1400">
                              <a:effectLst/>
                            </a:rPr>
                            <a:t>0.86</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3018750"/>
                      </a:ext>
                    </a:extLst>
                  </a:tr>
                  <a:tr h="213761">
                    <a:tc>
                      <a:txBody>
                        <a:bodyPr/>
                        <a:lstStyle/>
                        <a:p>
                          <a:pPr algn="ctr">
                            <a:spcAft>
                              <a:spcPts val="0"/>
                            </a:spcAft>
                          </a:pPr>
                          <a:r>
                            <a:rPr lang="en-GB" sz="1400">
                              <a:effectLst/>
                            </a:rPr>
                            <a:t>0.49</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06586431"/>
                      </a:ext>
                    </a:extLst>
                  </a:tr>
                  <a:tr h="213761">
                    <a:tc>
                      <a:txBody>
                        <a:bodyPr/>
                        <a:lstStyle/>
                        <a:p>
                          <a:pPr algn="ctr">
                            <a:spcAft>
                              <a:spcPts val="0"/>
                            </a:spcAft>
                          </a:pPr>
                          <a:r>
                            <a:rPr lang="en-GB" sz="1400" dirty="0">
                              <a:effectLst/>
                            </a:rPr>
                            <a:t>0.66</a:t>
                          </a:r>
                          <a:endParaRPr lang="sv-SE" sz="1400" dirty="0">
                            <a:effectLst/>
                            <a:latin typeface="Times New Roman" panose="02020603050405020304" pitchFamily="18" charset="0"/>
                            <a:ea typeface="Times New Roman" panose="02020603050405020304" pitchFamily="18" charset="0"/>
                          </a:endParaRPr>
                        </a:p>
                      </a:txBody>
                      <a:tcPr marL="64536" marR="64536" marT="0" marB="0">
                        <a:solidFill>
                          <a:schemeClr val="accent6"/>
                        </a:solidFill>
                      </a:tcPr>
                    </a:tc>
                    <a:extLst>
                      <a:ext uri="{0D108BD9-81ED-4DB2-BD59-A6C34878D82A}">
                        <a16:rowId xmlns:a16="http://schemas.microsoft.com/office/drawing/2014/main" val="11782330"/>
                      </a:ext>
                    </a:extLst>
                  </a:tr>
                  <a:tr h="213761">
                    <a:tc>
                      <a:txBody>
                        <a:bodyPr/>
                        <a:lstStyle/>
                        <a:p>
                          <a:pPr algn="ctr">
                            <a:spcAft>
                              <a:spcPts val="0"/>
                            </a:spcAft>
                          </a:pPr>
                          <a:r>
                            <a:rPr lang="en-GB" sz="1400" dirty="0">
                              <a:effectLst/>
                            </a:rPr>
                            <a:t>0.77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43195070"/>
                      </a:ext>
                    </a:extLst>
                  </a:tr>
                  <a:tr h="220531">
                    <a:tc>
                      <a:txBody>
                        <a:bodyPr/>
                        <a:lstStyle/>
                        <a:p>
                          <a:endParaRPr lang="sv-SE"/>
                        </a:p>
                      </a:txBody>
                      <a:tcPr marL="64536" marR="64536" marT="0" marB="0">
                        <a:blipFill>
                          <a:blip r:embed="rId8"/>
                          <a:stretch>
                            <a:fillRect l="-1316" t="-1511765" r="-2632" b="-1441176"/>
                          </a:stretch>
                        </a:blipFill>
                      </a:tcPr>
                    </a:tc>
                    <a:extLst>
                      <a:ext uri="{0D108BD9-81ED-4DB2-BD59-A6C34878D82A}">
                        <a16:rowId xmlns:a16="http://schemas.microsoft.com/office/drawing/2014/main" val="3017779203"/>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89441381"/>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6588318"/>
                      </a:ext>
                    </a:extLst>
                  </a:tr>
                  <a:tr h="213761">
                    <a:tc>
                      <a:txBody>
                        <a:bodyPr/>
                        <a:lstStyle/>
                        <a:p>
                          <a:pPr algn="ctr">
                            <a:spcAft>
                              <a:spcPts val="0"/>
                            </a:spcAft>
                          </a:pPr>
                          <a:r>
                            <a:rPr lang="sv-SE" sz="1400" dirty="0">
                              <a:effectLst/>
                            </a:rPr>
                            <a:t>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5474996"/>
                      </a:ext>
                    </a:extLst>
                  </a:tr>
                  <a:tr h="213761">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3868646"/>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61777367"/>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106278161"/>
                      </a:ext>
                    </a:extLst>
                  </a:tr>
                  <a:tr h="213761">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1421696"/>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19131343"/>
                      </a:ext>
                    </a:extLst>
                  </a:tr>
                  <a:tr h="213761">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04189733"/>
                      </a:ext>
                    </a:extLst>
                  </a:tr>
                  <a:tr h="213761">
                    <a:tc>
                      <a:txBody>
                        <a:bodyPr/>
                        <a:lstStyle/>
                        <a:p>
                          <a:pPr algn="ctr">
                            <a:spcAft>
                              <a:spcPts val="0"/>
                            </a:spcAft>
                          </a:pPr>
                          <a:r>
                            <a:rPr lang="sv-SE" sz="1400" dirty="0">
                              <a:effectLst/>
                            </a:rPr>
                            <a:t>0.95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34403124"/>
                      </a:ext>
                    </a:extLst>
                  </a:tr>
                  <a:tr h="213761">
                    <a:tc>
                      <a:txBody>
                        <a:bodyPr/>
                        <a:lstStyle/>
                        <a:p>
                          <a:pPr algn="ctr">
                            <a:spcAft>
                              <a:spcPts val="0"/>
                            </a:spcAft>
                          </a:pPr>
                          <a:r>
                            <a:rPr lang="sv-SE" sz="1400" dirty="0">
                              <a:effectLst/>
                            </a:rPr>
                            <a:t>0.98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07217278"/>
                      </a:ext>
                    </a:extLst>
                  </a:tr>
                  <a:tr h="213761">
                    <a:tc>
                      <a:txBody>
                        <a:bodyPr/>
                        <a:lstStyle/>
                        <a:p>
                          <a:pPr algn="ctr">
                            <a:spcAft>
                              <a:spcPts val="0"/>
                            </a:spcAft>
                          </a:pPr>
                          <a:r>
                            <a:rPr lang="sv-SE" sz="1400" dirty="0">
                              <a:effectLst/>
                            </a:rPr>
                            <a:t>0.96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41361332"/>
                      </a:ext>
                    </a:extLst>
                  </a:tr>
                  <a:tr h="213761">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40396042"/>
                      </a:ext>
                    </a:extLst>
                  </a:tr>
                  <a:tr h="213761">
                    <a:tc>
                      <a:txBody>
                        <a:bodyPr/>
                        <a:lstStyle/>
                        <a:p>
                          <a:pPr algn="ctr">
                            <a:spcAft>
                              <a:spcPts val="0"/>
                            </a:spcAft>
                          </a:pPr>
                          <a:r>
                            <a:rPr lang="sv-SE" sz="1400" dirty="0">
                              <a:effectLst/>
                            </a:rPr>
                            <a:t>0.94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28820048"/>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2" name="Tabell 21">
                <a:extLst>
                  <a:ext uri="{FF2B5EF4-FFF2-40B4-BE49-F238E27FC236}">
                    <a16:creationId xmlns:a16="http://schemas.microsoft.com/office/drawing/2014/main" id="{862D1C70-ACB6-E448-A2ED-0E321F3ADD1D}"/>
                  </a:ext>
                </a:extLst>
              </p:cNvPr>
              <p:cNvGraphicFramePr>
                <a:graphicFrameLocks noGrp="1"/>
              </p:cNvGraphicFramePr>
              <p:nvPr>
                <p:extLst>
                  <p:ext uri="{D42A27DB-BD31-4B8C-83A1-F6EECF244321}">
                    <p14:modId xmlns:p14="http://schemas.microsoft.com/office/powerpoint/2010/main" val="3493200616"/>
                  </p:ext>
                </p:extLst>
              </p:nvPr>
            </p:nvGraphicFramePr>
            <p:xfrm>
              <a:off x="11224244" y="427507"/>
              <a:ext cx="961786" cy="6430467"/>
            </p:xfrm>
            <a:graphic>
              <a:graphicData uri="http://schemas.openxmlformats.org/drawingml/2006/table">
                <a:tbl>
                  <a:tblPr firstRow="1" firstCol="1" bandRow="1">
                    <a:tableStyleId>{93296810-A885-4BE3-A3E7-6D5BEEA58F35}</a:tableStyleId>
                  </a:tblPr>
                  <a:tblGrid>
                    <a:gridCol w="961786">
                      <a:extLst>
                        <a:ext uri="{9D8B030D-6E8A-4147-A177-3AD203B41FA5}">
                          <a16:colId xmlns:a16="http://schemas.microsoft.com/office/drawing/2014/main" val="1212474421"/>
                        </a:ext>
                      </a:extLst>
                    </a:gridCol>
                  </a:tblGrid>
                  <a:tr h="224628">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a:effectLst/>
                                      </a:rPr>
                                    </m:ctrlPr>
                                  </m:sSubSupPr>
                                  <m:e>
                                    <m:acc>
                                      <m:accPr>
                                        <m:chr m:val="̃"/>
                                        <m:ctrlPr>
                                          <a:rPr lang="sv-SE" sz="1400">
                                            <a:effectLst/>
                                          </a:rPr>
                                        </m:ctrlPr>
                                      </m:accPr>
                                      <m:e>
                                        <m:r>
                                          <a:rPr lang="en-GB" sz="1400">
                                            <a:effectLst/>
                                          </a:rPr>
                                          <m:t>𝑛</m:t>
                                        </m:r>
                                      </m:e>
                                    </m:acc>
                                  </m:e>
                                  <m:sub>
                                    <m:r>
                                      <a:rPr lang="en-GB" sz="1400">
                                        <a:effectLst/>
                                      </a:rPr>
                                      <m:t>𝑜</m:t>
                                    </m:r>
                                  </m:sub>
                                  <m:sup>
                                    <m:r>
                                      <a:rPr lang="en-GB" sz="1400">
                                        <a:effectLst/>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93791455"/>
                      </a:ext>
                    </a:extLst>
                  </a:tr>
                  <a:tr h="213761">
                    <a:tc>
                      <a:txBody>
                        <a:bodyPr/>
                        <a:lstStyle/>
                        <a:p>
                          <a:pPr algn="ctr">
                            <a:spcAft>
                              <a:spcPts val="0"/>
                            </a:spcAft>
                          </a:pPr>
                          <a:r>
                            <a:rPr lang="en-GB" sz="1400" dirty="0">
                              <a:effectLst/>
                            </a:rPr>
                            <a:t>52062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94047758"/>
                      </a:ext>
                    </a:extLst>
                  </a:tr>
                  <a:tr h="213761">
                    <a:tc>
                      <a:txBody>
                        <a:bodyPr/>
                        <a:lstStyle/>
                        <a:p>
                          <a:pPr algn="ctr">
                            <a:spcAft>
                              <a:spcPts val="0"/>
                            </a:spcAft>
                          </a:pPr>
                          <a:r>
                            <a:rPr lang="en-GB" sz="1400">
                              <a:effectLst/>
                            </a:rPr>
                            <a:t>76232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2516521"/>
                      </a:ext>
                    </a:extLst>
                  </a:tr>
                  <a:tr h="213761">
                    <a:tc>
                      <a:txBody>
                        <a:bodyPr/>
                        <a:lstStyle/>
                        <a:p>
                          <a:pPr algn="ctr">
                            <a:spcAft>
                              <a:spcPts val="0"/>
                            </a:spcAft>
                          </a:pPr>
                          <a:r>
                            <a:rPr lang="en-GB" sz="1400" dirty="0">
                              <a:effectLst/>
                            </a:rPr>
                            <a:t>113224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00392210"/>
                      </a:ext>
                    </a:extLst>
                  </a:tr>
                  <a:tr h="213761">
                    <a:tc>
                      <a:txBody>
                        <a:bodyPr/>
                        <a:lstStyle/>
                        <a:p>
                          <a:pPr algn="ctr">
                            <a:spcAft>
                              <a:spcPts val="0"/>
                            </a:spcAft>
                          </a:pPr>
                          <a:r>
                            <a:rPr lang="en-GB" sz="1400" dirty="0">
                              <a:effectLst/>
                            </a:rPr>
                            <a:t>182611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34375488"/>
                      </a:ext>
                    </a:extLst>
                  </a:tr>
                  <a:tr h="213761">
                    <a:tc>
                      <a:txBody>
                        <a:bodyPr/>
                        <a:lstStyle/>
                        <a:p>
                          <a:pPr algn="ctr">
                            <a:spcAft>
                              <a:spcPts val="0"/>
                            </a:spcAft>
                          </a:pPr>
                          <a:r>
                            <a:rPr lang="en-GB" sz="1400" dirty="0">
                              <a:effectLst/>
                            </a:rPr>
                            <a:t>266006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62769897"/>
                      </a:ext>
                    </a:extLst>
                  </a:tr>
                  <a:tr h="213761">
                    <a:tc>
                      <a:txBody>
                        <a:bodyPr/>
                        <a:lstStyle/>
                        <a:p>
                          <a:pPr algn="ctr">
                            <a:spcAft>
                              <a:spcPts val="0"/>
                            </a:spcAft>
                          </a:pPr>
                          <a:r>
                            <a:rPr lang="en-GB" sz="1400" dirty="0">
                              <a:effectLst/>
                            </a:rPr>
                            <a:t>373448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7155966"/>
                      </a:ext>
                    </a:extLst>
                  </a:tr>
                  <a:tr h="213761">
                    <a:tc>
                      <a:txBody>
                        <a:bodyPr/>
                        <a:lstStyle/>
                        <a:p>
                          <a:pPr algn="ctr">
                            <a:spcAft>
                              <a:spcPts val="0"/>
                            </a:spcAft>
                          </a:pPr>
                          <a:r>
                            <a:rPr lang="en-GB" sz="1400" dirty="0">
                              <a:effectLst/>
                            </a:rPr>
                            <a:t>573051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63883889"/>
                      </a:ext>
                    </a:extLst>
                  </a:tr>
                  <a:tr h="213761">
                    <a:tc>
                      <a:txBody>
                        <a:bodyPr/>
                        <a:lstStyle/>
                        <a:p>
                          <a:pPr algn="ctr">
                            <a:spcAft>
                              <a:spcPts val="0"/>
                            </a:spcAft>
                          </a:pPr>
                          <a:r>
                            <a:rPr lang="en-GB" sz="1400" dirty="0">
                              <a:effectLst/>
                            </a:rPr>
                            <a:t>821485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9188710"/>
                      </a:ext>
                    </a:extLst>
                  </a:tr>
                  <a:tr h="213761">
                    <a:tc>
                      <a:txBody>
                        <a:bodyPr/>
                        <a:lstStyle/>
                        <a:p>
                          <a:pPr algn="ctr">
                            <a:spcAft>
                              <a:spcPts val="0"/>
                            </a:spcAft>
                          </a:pPr>
                          <a:r>
                            <a:rPr lang="en-GB" sz="1400" dirty="0">
                              <a:effectLst/>
                            </a:rPr>
                            <a:t>1284084</a:t>
                          </a:r>
                          <a:endParaRPr lang="sv-SE" sz="1400" dirty="0">
                            <a:effectLst/>
                            <a:latin typeface="Times New Roman" panose="02020603050405020304" pitchFamily="18" charset="0"/>
                            <a:ea typeface="Times New Roman" panose="02020603050405020304" pitchFamily="18" charset="0"/>
                          </a:endParaRPr>
                        </a:p>
                      </a:txBody>
                      <a:tcPr marL="64536" marR="64536" marT="0" marB="0">
                        <a:solidFill>
                          <a:schemeClr val="accent6"/>
                        </a:solidFill>
                      </a:tcPr>
                    </a:tc>
                    <a:extLst>
                      <a:ext uri="{0D108BD9-81ED-4DB2-BD59-A6C34878D82A}">
                        <a16:rowId xmlns:a16="http://schemas.microsoft.com/office/drawing/2014/main" val="4069112804"/>
                      </a:ext>
                    </a:extLst>
                  </a:tr>
                  <a:tr h="213761">
                    <a:tc>
                      <a:txBody>
                        <a:bodyPr/>
                        <a:lstStyle/>
                        <a:p>
                          <a:pPr algn="ctr">
                            <a:spcAft>
                              <a:spcPts val="0"/>
                            </a:spcAft>
                          </a:pPr>
                          <a:r>
                            <a:rPr lang="en-GB" sz="1400">
                              <a:effectLst/>
                            </a:rPr>
                            <a:t>1937624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24091059"/>
                      </a:ext>
                    </a:extLst>
                  </a:tr>
                  <a:tr h="213761">
                    <a:tc>
                      <a:txBody>
                        <a:bodyPr/>
                        <a:lstStyle/>
                        <a:p>
                          <a:pPr algn="ctr">
                            <a:spcAft>
                              <a:spcPts val="0"/>
                            </a:spcAft>
                          </a:pPr>
                          <a:r>
                            <a:rPr lang="en-GB" sz="1400">
                              <a:effectLst/>
                            </a:rPr>
                            <a:t>2845442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48555709"/>
                      </a:ext>
                    </a:extLst>
                  </a:tr>
                  <a:tr h="213761">
                    <a:tc>
                      <a:txBody>
                        <a:bodyPr/>
                        <a:lstStyle/>
                        <a:p>
                          <a:pPr algn="ctr">
                            <a:spcAft>
                              <a:spcPts val="0"/>
                            </a:spcAft>
                          </a:pPr>
                          <a:r>
                            <a:rPr lang="en-GB" sz="1400">
                              <a:effectLst/>
                            </a:rPr>
                            <a:t>4625978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2087701"/>
                      </a:ext>
                    </a:extLst>
                  </a:tr>
                  <a:tr h="213761">
                    <a:tc>
                      <a:txBody>
                        <a:bodyPr/>
                        <a:lstStyle/>
                        <a:p>
                          <a:pPr algn="ctr">
                            <a:spcAft>
                              <a:spcPts val="0"/>
                            </a:spcAft>
                          </a:pPr>
                          <a:r>
                            <a:rPr lang="en-GB" sz="1400" dirty="0">
                              <a:effectLst/>
                            </a:rPr>
                            <a:t>6678586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64692819"/>
                      </a:ext>
                    </a:extLst>
                  </a:tr>
                  <a:tr h="213761">
                    <a:tc>
                      <a:txBody>
                        <a:bodyPr/>
                        <a:lstStyle/>
                        <a:p>
                          <a:pPr algn="ctr">
                            <a:spcAft>
                              <a:spcPts val="0"/>
                            </a:spcAft>
                          </a:pPr>
                          <a:r>
                            <a:rPr lang="en-GB" sz="1400" dirty="0">
                              <a:effectLst/>
                            </a:rPr>
                            <a:t>9791601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5480707"/>
                      </a:ext>
                    </a:extLst>
                  </a:tr>
                  <a:tr h="220531">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a:effectLst/>
                                      </a:rPr>
                                    </m:ctrlPr>
                                  </m:sSubSupPr>
                                  <m:e>
                                    <m:acc>
                                      <m:accPr>
                                        <m:chr m:val="̃"/>
                                        <m:ctrlPr>
                                          <a:rPr lang="sv-SE" sz="1400">
                                            <a:effectLst/>
                                          </a:rPr>
                                        </m:ctrlPr>
                                      </m:accPr>
                                      <m:e>
                                        <m:r>
                                          <a:rPr lang="en-GB" sz="1400">
                                            <a:effectLst/>
                                          </a:rPr>
                                          <m:t>𝑛</m:t>
                                        </m:r>
                                      </m:e>
                                    </m:acc>
                                  </m:e>
                                  <m:sub>
                                    <m:r>
                                      <a:rPr lang="en-GB" sz="1400">
                                        <a:effectLst/>
                                      </a:rPr>
                                      <m:t>𝑚</m:t>
                                    </m:r>
                                  </m:sub>
                                  <m:sup>
                                    <m:r>
                                      <a:rPr lang="en-GB" sz="1400">
                                        <a:effectLst/>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283236914"/>
                      </a:ext>
                    </a:extLst>
                  </a:tr>
                  <a:tr h="213761">
                    <a:tc>
                      <a:txBody>
                        <a:bodyPr/>
                        <a:lstStyle/>
                        <a:p>
                          <a:pPr algn="ctr">
                            <a:spcAft>
                              <a:spcPts val="0"/>
                            </a:spcAft>
                          </a:pPr>
                          <a:r>
                            <a:rPr lang="en-GB" sz="1400">
                              <a:effectLst/>
                            </a:rPr>
                            <a:t>417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7321380"/>
                      </a:ext>
                    </a:extLst>
                  </a:tr>
                  <a:tr h="213761">
                    <a:tc>
                      <a:txBody>
                        <a:bodyPr/>
                        <a:lstStyle/>
                        <a:p>
                          <a:pPr algn="ctr">
                            <a:spcAft>
                              <a:spcPts val="0"/>
                            </a:spcAft>
                          </a:pPr>
                          <a:r>
                            <a:rPr lang="en-GB" sz="1400">
                              <a:effectLst/>
                            </a:rPr>
                            <a:t>627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260064"/>
                      </a:ext>
                    </a:extLst>
                  </a:tr>
                  <a:tr h="213761">
                    <a:tc>
                      <a:txBody>
                        <a:bodyPr/>
                        <a:lstStyle/>
                        <a:p>
                          <a:pPr algn="ctr">
                            <a:spcAft>
                              <a:spcPts val="0"/>
                            </a:spcAft>
                          </a:pPr>
                          <a:r>
                            <a:rPr lang="en-GB" sz="1400">
                              <a:effectLst/>
                            </a:rPr>
                            <a:t>927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9324406"/>
                      </a:ext>
                    </a:extLst>
                  </a:tr>
                  <a:tr h="213761">
                    <a:tc>
                      <a:txBody>
                        <a:bodyPr/>
                        <a:lstStyle/>
                        <a:p>
                          <a:pPr algn="ctr">
                            <a:spcAft>
                              <a:spcPts val="0"/>
                            </a:spcAft>
                          </a:pPr>
                          <a:r>
                            <a:rPr lang="en-GB" sz="1400" dirty="0">
                              <a:effectLst/>
                            </a:rPr>
                            <a:t>1414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24060086"/>
                      </a:ext>
                    </a:extLst>
                  </a:tr>
                  <a:tr h="213761">
                    <a:tc>
                      <a:txBody>
                        <a:bodyPr/>
                        <a:lstStyle/>
                        <a:p>
                          <a:pPr algn="ctr">
                            <a:spcAft>
                              <a:spcPts val="0"/>
                            </a:spcAft>
                          </a:pPr>
                          <a:r>
                            <a:rPr lang="en-GB" sz="1400">
                              <a:effectLst/>
                            </a:rPr>
                            <a:t>2112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15247227"/>
                      </a:ext>
                    </a:extLst>
                  </a:tr>
                  <a:tr h="213761">
                    <a:tc>
                      <a:txBody>
                        <a:bodyPr/>
                        <a:lstStyle/>
                        <a:p>
                          <a:pPr algn="ctr">
                            <a:spcAft>
                              <a:spcPts val="0"/>
                            </a:spcAft>
                          </a:pPr>
                          <a:r>
                            <a:rPr lang="en-GB" sz="1400">
                              <a:effectLst/>
                            </a:rPr>
                            <a:t>3170</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41049781"/>
                      </a:ext>
                    </a:extLst>
                  </a:tr>
                  <a:tr h="213761">
                    <a:tc>
                      <a:txBody>
                        <a:bodyPr/>
                        <a:lstStyle/>
                        <a:p>
                          <a:pPr algn="ctr">
                            <a:spcAft>
                              <a:spcPts val="0"/>
                            </a:spcAft>
                          </a:pPr>
                          <a:r>
                            <a:rPr lang="en-GB" sz="1400" dirty="0">
                              <a:effectLst/>
                            </a:rPr>
                            <a:t>4771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67150825"/>
                      </a:ext>
                    </a:extLst>
                  </a:tr>
                  <a:tr h="213761">
                    <a:tc>
                      <a:txBody>
                        <a:bodyPr/>
                        <a:lstStyle/>
                        <a:p>
                          <a:pPr algn="ctr">
                            <a:spcAft>
                              <a:spcPts val="0"/>
                            </a:spcAft>
                          </a:pPr>
                          <a:r>
                            <a:rPr lang="en-GB" sz="1400" dirty="0">
                              <a:effectLst/>
                            </a:rPr>
                            <a:t>7138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13035583"/>
                      </a:ext>
                    </a:extLst>
                  </a:tr>
                  <a:tr h="213761">
                    <a:tc>
                      <a:txBody>
                        <a:bodyPr/>
                        <a:lstStyle/>
                        <a:p>
                          <a:pPr algn="ctr">
                            <a:spcAft>
                              <a:spcPts val="0"/>
                            </a:spcAft>
                          </a:pPr>
                          <a:r>
                            <a:rPr lang="en-GB" sz="1400">
                              <a:effectLst/>
                            </a:rPr>
                            <a:t>10915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2710856"/>
                      </a:ext>
                    </a:extLst>
                  </a:tr>
                  <a:tr h="213761">
                    <a:tc>
                      <a:txBody>
                        <a:bodyPr/>
                        <a:lstStyle/>
                        <a:p>
                          <a:pPr algn="ctr">
                            <a:spcAft>
                              <a:spcPts val="0"/>
                            </a:spcAft>
                          </a:pPr>
                          <a:r>
                            <a:rPr lang="en-GB" sz="1400">
                              <a:effectLst/>
                            </a:rPr>
                            <a:t>16234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71467947"/>
                      </a:ext>
                    </a:extLst>
                  </a:tr>
                  <a:tr h="213761">
                    <a:tc>
                      <a:txBody>
                        <a:bodyPr/>
                        <a:lstStyle/>
                        <a:p>
                          <a:pPr algn="ctr">
                            <a:spcAft>
                              <a:spcPts val="0"/>
                            </a:spcAft>
                          </a:pPr>
                          <a:r>
                            <a:rPr lang="en-GB" sz="1400">
                              <a:effectLst/>
                            </a:rPr>
                            <a:t>23525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84899168"/>
                      </a:ext>
                    </a:extLst>
                  </a:tr>
                  <a:tr h="213761">
                    <a:tc>
                      <a:txBody>
                        <a:bodyPr/>
                        <a:lstStyle/>
                        <a:p>
                          <a:pPr algn="ctr">
                            <a:spcAft>
                              <a:spcPts val="0"/>
                            </a:spcAft>
                          </a:pPr>
                          <a:r>
                            <a:rPr lang="en-GB" sz="1400" dirty="0">
                              <a:effectLst/>
                            </a:rPr>
                            <a:t>36215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0819918"/>
                      </a:ext>
                    </a:extLst>
                  </a:tr>
                  <a:tr h="213761">
                    <a:tc>
                      <a:txBody>
                        <a:bodyPr/>
                        <a:lstStyle/>
                        <a:p>
                          <a:pPr algn="ctr">
                            <a:spcAft>
                              <a:spcPts val="0"/>
                            </a:spcAft>
                          </a:pPr>
                          <a:r>
                            <a:rPr lang="en-GB" sz="1400" dirty="0">
                              <a:effectLst/>
                            </a:rPr>
                            <a:t>55011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91764029"/>
                      </a:ext>
                    </a:extLst>
                  </a:tr>
                  <a:tr h="213761">
                    <a:tc>
                      <a:txBody>
                        <a:bodyPr/>
                        <a:lstStyle/>
                        <a:p>
                          <a:pPr algn="ctr">
                            <a:spcAft>
                              <a:spcPts val="0"/>
                            </a:spcAft>
                          </a:pPr>
                          <a:r>
                            <a:rPr lang="en-GB" sz="1400" dirty="0">
                              <a:effectLst/>
                            </a:rPr>
                            <a:t>82470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00141521"/>
                      </a:ext>
                    </a:extLst>
                  </a:tr>
                </a:tbl>
              </a:graphicData>
            </a:graphic>
          </p:graphicFrame>
        </mc:Choice>
        <mc:Fallback>
          <p:graphicFrame>
            <p:nvGraphicFramePr>
              <p:cNvPr id="22" name="Tabell 21">
                <a:extLst>
                  <a:ext uri="{FF2B5EF4-FFF2-40B4-BE49-F238E27FC236}">
                    <a16:creationId xmlns:a16="http://schemas.microsoft.com/office/drawing/2014/main" id="{862D1C70-ACB6-E448-A2ED-0E321F3ADD1D}"/>
                  </a:ext>
                </a:extLst>
              </p:cNvPr>
              <p:cNvGraphicFramePr>
                <a:graphicFrameLocks noGrp="1"/>
              </p:cNvGraphicFramePr>
              <p:nvPr>
                <p:extLst>
                  <p:ext uri="{D42A27DB-BD31-4B8C-83A1-F6EECF244321}">
                    <p14:modId xmlns:p14="http://schemas.microsoft.com/office/powerpoint/2010/main" val="3493200616"/>
                  </p:ext>
                </p:extLst>
              </p:nvPr>
            </p:nvGraphicFramePr>
            <p:xfrm>
              <a:off x="11224244" y="427507"/>
              <a:ext cx="961786" cy="6430467"/>
            </p:xfrm>
            <a:graphic>
              <a:graphicData uri="http://schemas.openxmlformats.org/drawingml/2006/table">
                <a:tbl>
                  <a:tblPr firstRow="1" firstCol="1" bandRow="1">
                    <a:tableStyleId>{93296810-A885-4BE3-A3E7-6D5BEEA58F35}</a:tableStyleId>
                  </a:tblPr>
                  <a:tblGrid>
                    <a:gridCol w="961786">
                      <a:extLst>
                        <a:ext uri="{9D8B030D-6E8A-4147-A177-3AD203B41FA5}">
                          <a16:colId xmlns:a16="http://schemas.microsoft.com/office/drawing/2014/main" val="1212474421"/>
                        </a:ext>
                      </a:extLst>
                    </a:gridCol>
                  </a:tblGrid>
                  <a:tr h="224628">
                    <a:tc>
                      <a:txBody>
                        <a:bodyPr/>
                        <a:lstStyle/>
                        <a:p>
                          <a:endParaRPr lang="sv-SE"/>
                        </a:p>
                      </a:txBody>
                      <a:tcPr marL="64536" marR="64536" marT="0" marB="0">
                        <a:blipFill>
                          <a:blip r:embed="rId9"/>
                          <a:stretch>
                            <a:fillRect r="-1299" b="-2766667"/>
                          </a:stretch>
                        </a:blipFill>
                      </a:tcPr>
                    </a:tc>
                    <a:extLst>
                      <a:ext uri="{0D108BD9-81ED-4DB2-BD59-A6C34878D82A}">
                        <a16:rowId xmlns:a16="http://schemas.microsoft.com/office/drawing/2014/main" val="2293791455"/>
                      </a:ext>
                    </a:extLst>
                  </a:tr>
                  <a:tr h="213761">
                    <a:tc>
                      <a:txBody>
                        <a:bodyPr/>
                        <a:lstStyle/>
                        <a:p>
                          <a:pPr algn="ctr">
                            <a:spcAft>
                              <a:spcPts val="0"/>
                            </a:spcAft>
                          </a:pPr>
                          <a:r>
                            <a:rPr lang="en-GB" sz="1400" dirty="0">
                              <a:effectLst/>
                            </a:rPr>
                            <a:t>52062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94047758"/>
                      </a:ext>
                    </a:extLst>
                  </a:tr>
                  <a:tr h="213761">
                    <a:tc>
                      <a:txBody>
                        <a:bodyPr/>
                        <a:lstStyle/>
                        <a:p>
                          <a:pPr algn="ctr">
                            <a:spcAft>
                              <a:spcPts val="0"/>
                            </a:spcAft>
                          </a:pPr>
                          <a:r>
                            <a:rPr lang="en-GB" sz="1400">
                              <a:effectLst/>
                            </a:rPr>
                            <a:t>76232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2516521"/>
                      </a:ext>
                    </a:extLst>
                  </a:tr>
                  <a:tr h="213761">
                    <a:tc>
                      <a:txBody>
                        <a:bodyPr/>
                        <a:lstStyle/>
                        <a:p>
                          <a:pPr algn="ctr">
                            <a:spcAft>
                              <a:spcPts val="0"/>
                            </a:spcAft>
                          </a:pPr>
                          <a:r>
                            <a:rPr lang="en-GB" sz="1400" dirty="0">
                              <a:effectLst/>
                            </a:rPr>
                            <a:t>113224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00392210"/>
                      </a:ext>
                    </a:extLst>
                  </a:tr>
                  <a:tr h="213761">
                    <a:tc>
                      <a:txBody>
                        <a:bodyPr/>
                        <a:lstStyle/>
                        <a:p>
                          <a:pPr algn="ctr">
                            <a:spcAft>
                              <a:spcPts val="0"/>
                            </a:spcAft>
                          </a:pPr>
                          <a:r>
                            <a:rPr lang="en-GB" sz="1400" dirty="0">
                              <a:effectLst/>
                            </a:rPr>
                            <a:t>182611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34375488"/>
                      </a:ext>
                    </a:extLst>
                  </a:tr>
                  <a:tr h="213761">
                    <a:tc>
                      <a:txBody>
                        <a:bodyPr/>
                        <a:lstStyle/>
                        <a:p>
                          <a:pPr algn="ctr">
                            <a:spcAft>
                              <a:spcPts val="0"/>
                            </a:spcAft>
                          </a:pPr>
                          <a:r>
                            <a:rPr lang="en-GB" sz="1400" dirty="0">
                              <a:effectLst/>
                            </a:rPr>
                            <a:t>266006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62769897"/>
                      </a:ext>
                    </a:extLst>
                  </a:tr>
                  <a:tr h="213761">
                    <a:tc>
                      <a:txBody>
                        <a:bodyPr/>
                        <a:lstStyle/>
                        <a:p>
                          <a:pPr algn="ctr">
                            <a:spcAft>
                              <a:spcPts val="0"/>
                            </a:spcAft>
                          </a:pPr>
                          <a:r>
                            <a:rPr lang="en-GB" sz="1400" dirty="0">
                              <a:effectLst/>
                            </a:rPr>
                            <a:t>373448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7155966"/>
                      </a:ext>
                    </a:extLst>
                  </a:tr>
                  <a:tr h="213761">
                    <a:tc>
                      <a:txBody>
                        <a:bodyPr/>
                        <a:lstStyle/>
                        <a:p>
                          <a:pPr algn="ctr">
                            <a:spcAft>
                              <a:spcPts val="0"/>
                            </a:spcAft>
                          </a:pPr>
                          <a:r>
                            <a:rPr lang="en-GB" sz="1400" dirty="0">
                              <a:effectLst/>
                            </a:rPr>
                            <a:t>573051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063883889"/>
                      </a:ext>
                    </a:extLst>
                  </a:tr>
                  <a:tr h="213761">
                    <a:tc>
                      <a:txBody>
                        <a:bodyPr/>
                        <a:lstStyle/>
                        <a:p>
                          <a:pPr algn="ctr">
                            <a:spcAft>
                              <a:spcPts val="0"/>
                            </a:spcAft>
                          </a:pPr>
                          <a:r>
                            <a:rPr lang="en-GB" sz="1400" dirty="0">
                              <a:effectLst/>
                            </a:rPr>
                            <a:t>821485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9188710"/>
                      </a:ext>
                    </a:extLst>
                  </a:tr>
                  <a:tr h="213761">
                    <a:tc>
                      <a:txBody>
                        <a:bodyPr/>
                        <a:lstStyle/>
                        <a:p>
                          <a:pPr algn="ctr">
                            <a:spcAft>
                              <a:spcPts val="0"/>
                            </a:spcAft>
                          </a:pPr>
                          <a:r>
                            <a:rPr lang="en-GB" sz="1400" dirty="0">
                              <a:effectLst/>
                            </a:rPr>
                            <a:t>1284084</a:t>
                          </a:r>
                          <a:endParaRPr lang="sv-SE" sz="1400" dirty="0">
                            <a:effectLst/>
                            <a:latin typeface="Times New Roman" panose="02020603050405020304" pitchFamily="18" charset="0"/>
                            <a:ea typeface="Times New Roman" panose="02020603050405020304" pitchFamily="18" charset="0"/>
                          </a:endParaRPr>
                        </a:p>
                      </a:txBody>
                      <a:tcPr marL="64536" marR="64536" marT="0" marB="0">
                        <a:solidFill>
                          <a:schemeClr val="accent6"/>
                        </a:solidFill>
                      </a:tcPr>
                    </a:tc>
                    <a:extLst>
                      <a:ext uri="{0D108BD9-81ED-4DB2-BD59-A6C34878D82A}">
                        <a16:rowId xmlns:a16="http://schemas.microsoft.com/office/drawing/2014/main" val="4069112804"/>
                      </a:ext>
                    </a:extLst>
                  </a:tr>
                  <a:tr h="213761">
                    <a:tc>
                      <a:txBody>
                        <a:bodyPr/>
                        <a:lstStyle/>
                        <a:p>
                          <a:pPr algn="ctr">
                            <a:spcAft>
                              <a:spcPts val="0"/>
                            </a:spcAft>
                          </a:pPr>
                          <a:r>
                            <a:rPr lang="en-GB" sz="1400">
                              <a:effectLst/>
                            </a:rPr>
                            <a:t>1937624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24091059"/>
                      </a:ext>
                    </a:extLst>
                  </a:tr>
                  <a:tr h="213761">
                    <a:tc>
                      <a:txBody>
                        <a:bodyPr/>
                        <a:lstStyle/>
                        <a:p>
                          <a:pPr algn="ctr">
                            <a:spcAft>
                              <a:spcPts val="0"/>
                            </a:spcAft>
                          </a:pPr>
                          <a:r>
                            <a:rPr lang="en-GB" sz="1400">
                              <a:effectLst/>
                            </a:rPr>
                            <a:t>2845442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848555709"/>
                      </a:ext>
                    </a:extLst>
                  </a:tr>
                  <a:tr h="213761">
                    <a:tc>
                      <a:txBody>
                        <a:bodyPr/>
                        <a:lstStyle/>
                        <a:p>
                          <a:pPr algn="ctr">
                            <a:spcAft>
                              <a:spcPts val="0"/>
                            </a:spcAft>
                          </a:pPr>
                          <a:r>
                            <a:rPr lang="en-GB" sz="1400">
                              <a:effectLst/>
                            </a:rPr>
                            <a:t>4625978</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2087701"/>
                      </a:ext>
                    </a:extLst>
                  </a:tr>
                  <a:tr h="213761">
                    <a:tc>
                      <a:txBody>
                        <a:bodyPr/>
                        <a:lstStyle/>
                        <a:p>
                          <a:pPr algn="ctr">
                            <a:spcAft>
                              <a:spcPts val="0"/>
                            </a:spcAft>
                          </a:pPr>
                          <a:r>
                            <a:rPr lang="en-GB" sz="1400" dirty="0">
                              <a:effectLst/>
                            </a:rPr>
                            <a:t>6678586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964692819"/>
                      </a:ext>
                    </a:extLst>
                  </a:tr>
                  <a:tr h="213761">
                    <a:tc>
                      <a:txBody>
                        <a:bodyPr/>
                        <a:lstStyle/>
                        <a:p>
                          <a:pPr algn="ctr">
                            <a:spcAft>
                              <a:spcPts val="0"/>
                            </a:spcAft>
                          </a:pPr>
                          <a:r>
                            <a:rPr lang="en-GB" sz="1400" dirty="0">
                              <a:effectLst/>
                            </a:rPr>
                            <a:t>9791601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85480707"/>
                      </a:ext>
                    </a:extLst>
                  </a:tr>
                  <a:tr h="220531">
                    <a:tc>
                      <a:txBody>
                        <a:bodyPr/>
                        <a:lstStyle/>
                        <a:p>
                          <a:endParaRPr lang="sv-SE"/>
                        </a:p>
                      </a:txBody>
                      <a:tcPr marL="64536" marR="64536" marT="0" marB="0">
                        <a:blipFill>
                          <a:blip r:embed="rId9"/>
                          <a:stretch>
                            <a:fillRect t="-1494118" r="-1299" b="-1441176"/>
                          </a:stretch>
                        </a:blipFill>
                      </a:tcPr>
                    </a:tc>
                    <a:extLst>
                      <a:ext uri="{0D108BD9-81ED-4DB2-BD59-A6C34878D82A}">
                        <a16:rowId xmlns:a16="http://schemas.microsoft.com/office/drawing/2014/main" val="3283236914"/>
                      </a:ext>
                    </a:extLst>
                  </a:tr>
                  <a:tr h="213761">
                    <a:tc>
                      <a:txBody>
                        <a:bodyPr/>
                        <a:lstStyle/>
                        <a:p>
                          <a:pPr algn="ctr">
                            <a:spcAft>
                              <a:spcPts val="0"/>
                            </a:spcAft>
                          </a:pPr>
                          <a:r>
                            <a:rPr lang="en-GB" sz="1400">
                              <a:effectLst/>
                            </a:rPr>
                            <a:t>417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7321380"/>
                      </a:ext>
                    </a:extLst>
                  </a:tr>
                  <a:tr h="213761">
                    <a:tc>
                      <a:txBody>
                        <a:bodyPr/>
                        <a:lstStyle/>
                        <a:p>
                          <a:pPr algn="ctr">
                            <a:spcAft>
                              <a:spcPts val="0"/>
                            </a:spcAft>
                          </a:pPr>
                          <a:r>
                            <a:rPr lang="en-GB" sz="1400">
                              <a:effectLst/>
                            </a:rPr>
                            <a:t>627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260064"/>
                      </a:ext>
                    </a:extLst>
                  </a:tr>
                  <a:tr h="213761">
                    <a:tc>
                      <a:txBody>
                        <a:bodyPr/>
                        <a:lstStyle/>
                        <a:p>
                          <a:pPr algn="ctr">
                            <a:spcAft>
                              <a:spcPts val="0"/>
                            </a:spcAft>
                          </a:pPr>
                          <a:r>
                            <a:rPr lang="en-GB" sz="1400">
                              <a:effectLst/>
                            </a:rPr>
                            <a:t>927</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9324406"/>
                      </a:ext>
                    </a:extLst>
                  </a:tr>
                  <a:tr h="213761">
                    <a:tc>
                      <a:txBody>
                        <a:bodyPr/>
                        <a:lstStyle/>
                        <a:p>
                          <a:pPr algn="ctr">
                            <a:spcAft>
                              <a:spcPts val="0"/>
                            </a:spcAft>
                          </a:pPr>
                          <a:r>
                            <a:rPr lang="en-GB" sz="1400" dirty="0">
                              <a:effectLst/>
                            </a:rPr>
                            <a:t>1414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24060086"/>
                      </a:ext>
                    </a:extLst>
                  </a:tr>
                  <a:tr h="213761">
                    <a:tc>
                      <a:txBody>
                        <a:bodyPr/>
                        <a:lstStyle/>
                        <a:p>
                          <a:pPr algn="ctr">
                            <a:spcAft>
                              <a:spcPts val="0"/>
                            </a:spcAft>
                          </a:pPr>
                          <a:r>
                            <a:rPr lang="en-GB" sz="1400">
                              <a:effectLst/>
                            </a:rPr>
                            <a:t>2112</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215247227"/>
                      </a:ext>
                    </a:extLst>
                  </a:tr>
                  <a:tr h="213761">
                    <a:tc>
                      <a:txBody>
                        <a:bodyPr/>
                        <a:lstStyle/>
                        <a:p>
                          <a:pPr algn="ctr">
                            <a:spcAft>
                              <a:spcPts val="0"/>
                            </a:spcAft>
                          </a:pPr>
                          <a:r>
                            <a:rPr lang="en-GB" sz="1400">
                              <a:effectLst/>
                            </a:rPr>
                            <a:t>3170</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741049781"/>
                      </a:ext>
                    </a:extLst>
                  </a:tr>
                  <a:tr h="213761">
                    <a:tc>
                      <a:txBody>
                        <a:bodyPr/>
                        <a:lstStyle/>
                        <a:p>
                          <a:pPr algn="ctr">
                            <a:spcAft>
                              <a:spcPts val="0"/>
                            </a:spcAft>
                          </a:pPr>
                          <a:r>
                            <a:rPr lang="en-GB" sz="1400" dirty="0">
                              <a:effectLst/>
                            </a:rPr>
                            <a:t>4771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4267150825"/>
                      </a:ext>
                    </a:extLst>
                  </a:tr>
                  <a:tr h="213761">
                    <a:tc>
                      <a:txBody>
                        <a:bodyPr/>
                        <a:lstStyle/>
                        <a:p>
                          <a:pPr algn="ctr">
                            <a:spcAft>
                              <a:spcPts val="0"/>
                            </a:spcAft>
                          </a:pPr>
                          <a:r>
                            <a:rPr lang="en-GB" sz="1400" dirty="0">
                              <a:effectLst/>
                            </a:rPr>
                            <a:t>7138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313035583"/>
                      </a:ext>
                    </a:extLst>
                  </a:tr>
                  <a:tr h="213761">
                    <a:tc>
                      <a:txBody>
                        <a:bodyPr/>
                        <a:lstStyle/>
                        <a:p>
                          <a:pPr algn="ctr">
                            <a:spcAft>
                              <a:spcPts val="0"/>
                            </a:spcAft>
                          </a:pPr>
                          <a:r>
                            <a:rPr lang="en-GB" sz="1400">
                              <a:effectLst/>
                            </a:rPr>
                            <a:t>10915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2710856"/>
                      </a:ext>
                    </a:extLst>
                  </a:tr>
                  <a:tr h="213761">
                    <a:tc>
                      <a:txBody>
                        <a:bodyPr/>
                        <a:lstStyle/>
                        <a:p>
                          <a:pPr algn="ctr">
                            <a:spcAft>
                              <a:spcPts val="0"/>
                            </a:spcAft>
                          </a:pPr>
                          <a:r>
                            <a:rPr lang="en-GB" sz="1400">
                              <a:effectLst/>
                            </a:rPr>
                            <a:t>16234</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71467947"/>
                      </a:ext>
                    </a:extLst>
                  </a:tr>
                  <a:tr h="213761">
                    <a:tc>
                      <a:txBody>
                        <a:bodyPr/>
                        <a:lstStyle/>
                        <a:p>
                          <a:pPr algn="ctr">
                            <a:spcAft>
                              <a:spcPts val="0"/>
                            </a:spcAft>
                          </a:pPr>
                          <a:r>
                            <a:rPr lang="en-GB" sz="1400">
                              <a:effectLst/>
                            </a:rPr>
                            <a:t>23525</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784899168"/>
                      </a:ext>
                    </a:extLst>
                  </a:tr>
                  <a:tr h="213761">
                    <a:tc>
                      <a:txBody>
                        <a:bodyPr/>
                        <a:lstStyle/>
                        <a:p>
                          <a:pPr algn="ctr">
                            <a:spcAft>
                              <a:spcPts val="0"/>
                            </a:spcAft>
                          </a:pPr>
                          <a:r>
                            <a:rPr lang="en-GB" sz="1400" dirty="0">
                              <a:effectLst/>
                            </a:rPr>
                            <a:t>36215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90819918"/>
                      </a:ext>
                    </a:extLst>
                  </a:tr>
                  <a:tr h="213761">
                    <a:tc>
                      <a:txBody>
                        <a:bodyPr/>
                        <a:lstStyle/>
                        <a:p>
                          <a:pPr algn="ctr">
                            <a:spcAft>
                              <a:spcPts val="0"/>
                            </a:spcAft>
                          </a:pPr>
                          <a:r>
                            <a:rPr lang="en-GB" sz="1400" dirty="0">
                              <a:effectLst/>
                            </a:rPr>
                            <a:t>55011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191764029"/>
                      </a:ext>
                    </a:extLst>
                  </a:tr>
                  <a:tr h="213761">
                    <a:tc>
                      <a:txBody>
                        <a:bodyPr/>
                        <a:lstStyle/>
                        <a:p>
                          <a:pPr algn="ctr">
                            <a:spcAft>
                              <a:spcPts val="0"/>
                            </a:spcAft>
                          </a:pPr>
                          <a:r>
                            <a:rPr lang="en-GB" sz="1400" dirty="0">
                              <a:effectLst/>
                            </a:rPr>
                            <a:t>82470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00141521"/>
                      </a:ext>
                    </a:extLst>
                  </a:tr>
                </a:tbl>
              </a:graphicData>
            </a:graphic>
          </p:graphicFrame>
        </mc:Fallback>
      </mc:AlternateContent>
    </p:spTree>
    <p:extLst>
      <p:ext uri="{BB962C8B-B14F-4D97-AF65-F5344CB8AC3E}">
        <p14:creationId xmlns:p14="http://schemas.microsoft.com/office/powerpoint/2010/main" val="23985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7" name="Platshållare för innehåll 6">
                <a:extLst>
                  <a:ext uri="{FF2B5EF4-FFF2-40B4-BE49-F238E27FC236}">
                    <a16:creationId xmlns:a16="http://schemas.microsoft.com/office/drawing/2014/main" id="{518CE92E-2C48-D147-8102-CB15D8E8CD62}"/>
                  </a:ext>
                </a:extLst>
              </p:cNvPr>
              <p:cNvGraphicFramePr>
                <a:graphicFrameLocks noGrp="1"/>
              </p:cNvGraphicFramePr>
              <p:nvPr>
                <p:ph idx="1"/>
                <p:extLst>
                  <p:ext uri="{D42A27DB-BD31-4B8C-83A1-F6EECF244321}">
                    <p14:modId xmlns:p14="http://schemas.microsoft.com/office/powerpoint/2010/main" val="1147583525"/>
                  </p:ext>
                </p:extLst>
              </p:nvPr>
            </p:nvGraphicFramePr>
            <p:xfrm>
              <a:off x="-1" y="0"/>
              <a:ext cx="12192001" cy="6858003"/>
            </p:xfrm>
            <a:graphic>
              <a:graphicData uri="http://schemas.openxmlformats.org/drawingml/2006/table">
                <a:tbl>
                  <a:tblPr firstRow="1" firstCol="1" bandRow="1">
                    <a:tableStyleId>{5C22544A-7EE6-4342-B048-85BDC9FD1C3A}</a:tableStyleId>
                  </a:tblPr>
                  <a:tblGrid>
                    <a:gridCol w="2179842">
                      <a:extLst>
                        <a:ext uri="{9D8B030D-6E8A-4147-A177-3AD203B41FA5}">
                          <a16:colId xmlns:a16="http://schemas.microsoft.com/office/drawing/2014/main" val="1052541632"/>
                        </a:ext>
                      </a:extLst>
                    </a:gridCol>
                    <a:gridCol w="2179842">
                      <a:extLst>
                        <a:ext uri="{9D8B030D-6E8A-4147-A177-3AD203B41FA5}">
                          <a16:colId xmlns:a16="http://schemas.microsoft.com/office/drawing/2014/main" val="189010809"/>
                        </a:ext>
                      </a:extLst>
                    </a:gridCol>
                    <a:gridCol w="1975721">
                      <a:extLst>
                        <a:ext uri="{9D8B030D-6E8A-4147-A177-3AD203B41FA5}">
                          <a16:colId xmlns:a16="http://schemas.microsoft.com/office/drawing/2014/main" val="191814245"/>
                        </a:ext>
                      </a:extLst>
                    </a:gridCol>
                    <a:gridCol w="1464149">
                      <a:extLst>
                        <a:ext uri="{9D8B030D-6E8A-4147-A177-3AD203B41FA5}">
                          <a16:colId xmlns:a16="http://schemas.microsoft.com/office/drawing/2014/main" val="316429181"/>
                        </a:ext>
                      </a:extLst>
                    </a:gridCol>
                    <a:gridCol w="1464149">
                      <a:extLst>
                        <a:ext uri="{9D8B030D-6E8A-4147-A177-3AD203B41FA5}">
                          <a16:colId xmlns:a16="http://schemas.microsoft.com/office/drawing/2014/main" val="3460254358"/>
                        </a:ext>
                      </a:extLst>
                    </a:gridCol>
                    <a:gridCol w="1464149">
                      <a:extLst>
                        <a:ext uri="{9D8B030D-6E8A-4147-A177-3AD203B41FA5}">
                          <a16:colId xmlns:a16="http://schemas.microsoft.com/office/drawing/2014/main" val="1868632214"/>
                        </a:ext>
                      </a:extLst>
                    </a:gridCol>
                    <a:gridCol w="1464149">
                      <a:extLst>
                        <a:ext uri="{9D8B030D-6E8A-4147-A177-3AD203B41FA5}">
                          <a16:colId xmlns:a16="http://schemas.microsoft.com/office/drawing/2014/main" val="2833853288"/>
                        </a:ext>
                      </a:extLst>
                    </a:gridCol>
                  </a:tblGrid>
                  <a:tr h="369967">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 </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gridSpan="2">
                      <a:txBody>
                        <a:bodyPr/>
                        <a:lstStyle/>
                        <a:p>
                          <a:pPr algn="ctr"/>
                          <a:r>
                            <a:rPr lang="en-GB" dirty="0"/>
                            <a:t>Y</a:t>
                          </a:r>
                          <a:r>
                            <a:rPr lang="en-GB" baseline="-25000" dirty="0"/>
                            <a:t>1</a:t>
                          </a:r>
                          <a:endParaRPr lang="en-GB" dirty="0"/>
                        </a:p>
                      </a:txBody>
                      <a:tcPr/>
                    </a:tc>
                    <a:tc hMerge="1">
                      <a:txBody>
                        <a:bodyPr/>
                        <a:lstStyle/>
                        <a:p>
                          <a:endParaRPr lang="en-GB"/>
                        </a:p>
                      </a:txBody>
                      <a:tcPr/>
                    </a:tc>
                    <a:tc gridSpan="2">
                      <a:txBody>
                        <a:bodyPr/>
                        <a:lstStyle/>
                        <a:p>
                          <a:pPr algn="ctr"/>
                          <a:r>
                            <a:rPr lang="en-GB" dirty="0"/>
                            <a:t>Y</a:t>
                          </a:r>
                          <a:r>
                            <a:rPr lang="en-GB" baseline="-25000" dirty="0"/>
                            <a:t>3</a:t>
                          </a:r>
                          <a:endParaRPr lang="en-GB" dirty="0"/>
                        </a:p>
                      </a:txBody>
                      <a:tcPr/>
                    </a:tc>
                    <a:tc hMerge="1">
                      <a:txBody>
                        <a:bodyPr/>
                        <a:lstStyle/>
                        <a:p>
                          <a:endParaRPr lang="en-GB"/>
                        </a:p>
                      </a:txBody>
                      <a:tcPr/>
                    </a:tc>
                    <a:extLst>
                      <a:ext uri="{0D108BD9-81ED-4DB2-BD59-A6C34878D82A}">
                        <a16:rowId xmlns:a16="http://schemas.microsoft.com/office/drawing/2014/main" val="922243424"/>
                      </a:ext>
                    </a:extLst>
                  </a:tr>
                  <a:tr h="222622">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N</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smtClean="0">
                                        <a:effectLst/>
                                        <a:latin typeface="Cambria Math" panose="02040503050406030204" pitchFamily="18" charset="0"/>
                                      </a:rPr>
                                    </m:ctrlPr>
                                  </m:sSubPr>
                                  <m:e>
                                    <m:r>
                                      <a:rPr lang="en-GB" sz="1400">
                                        <a:effectLst/>
                                        <a:latin typeface="Cambria Math" panose="02040503050406030204" pitchFamily="18" charset="0"/>
                                      </a:rPr>
                                      <m:t>𝑛</m:t>
                                    </m:r>
                                  </m:e>
                                  <m:sub>
                                    <m:r>
                                      <m:rPr>
                                        <m:sty m:val="p"/>
                                      </m:rPr>
                                      <a:rPr lang="sv-SE" sz="1400" b="0" i="0" baseline="-25000" smtClean="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o</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𝑜</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13849777"/>
                      </a:ext>
                    </a:extLst>
                  </a:tr>
                  <a:tr h="215814">
                    <a:tc rowSpan="14">
                      <a:txBody>
                        <a:bodyPr/>
                        <a:lstStyle/>
                        <a:p>
                          <a:pPr algn="ctr">
                            <a:spcAft>
                              <a:spcPts val="0"/>
                            </a:spcAft>
                          </a:pPr>
                          <a:r>
                            <a:rPr lang="en-GB" sz="1400" dirty="0">
                              <a:effectLst/>
                              <a:latin typeface="Times New Roman" panose="02020603050405020304" pitchFamily="18" charset="0"/>
                              <a:ea typeface="Times New Roman" panose="02020603050405020304" pitchFamily="18" charset="0"/>
                            </a:rPr>
                            <a:t>Non probability data</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5995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49916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08466358"/>
                      </a:ext>
                    </a:extLst>
                  </a:tr>
                  <a:tr h="215814">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74257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32188091"/>
                      </a:ext>
                    </a:extLst>
                  </a:tr>
                  <a:tr h="215814">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6230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107381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98975075"/>
                      </a:ext>
                    </a:extLst>
                  </a:tr>
                  <a:tr h="215814">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162000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6178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160202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9490868"/>
                      </a:ext>
                    </a:extLst>
                  </a:tr>
                  <a:tr h="215814">
                    <a:tc vMerge="1">
                      <a:txBody>
                        <a:bodyPr/>
                        <a:lstStyle/>
                        <a:p>
                          <a:endParaRPr lang="en-GB"/>
                        </a:p>
                      </a:txBody>
                      <a:tcPr/>
                    </a:tc>
                    <a:tc>
                      <a:txBody>
                        <a:bodyPr/>
                        <a:lstStyle/>
                        <a:p>
                          <a:pPr algn="ctr">
                            <a:spcAft>
                              <a:spcPts val="0"/>
                            </a:spcAft>
                          </a:pPr>
                          <a:r>
                            <a:rPr lang="en-GB" sz="1400">
                              <a:effectLst/>
                            </a:rPr>
                            <a:t>303750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243000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6399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232029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03131824"/>
                      </a:ext>
                    </a:extLst>
                  </a:tr>
                  <a:tr h="215814">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364500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314536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29591049"/>
                      </a:ext>
                    </a:extLst>
                  </a:tr>
                  <a:tr h="215814">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546750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428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6333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474415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92646915"/>
                      </a:ext>
                    </a:extLst>
                  </a:tr>
                  <a:tr h="215814">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820125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6598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466909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62892080"/>
                      </a:ext>
                    </a:extLst>
                  </a:tr>
                  <a:tr h="215814">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1230187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7.02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557966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38822069"/>
                      </a:ext>
                    </a:extLst>
                  </a:tr>
                  <a:tr h="215814">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1845282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699990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8071245"/>
                      </a:ext>
                    </a:extLst>
                  </a:tr>
                  <a:tr h="215814">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2767922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2114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6533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10.53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952799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5554901"/>
                      </a:ext>
                    </a:extLst>
                  </a:tr>
                  <a:tr h="215814">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4151883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3192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1208293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63740385"/>
                      </a:ext>
                    </a:extLst>
                  </a:tr>
                  <a:tr h="215814">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6227824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4825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6449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1160492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28588886"/>
                      </a:ext>
                    </a:extLst>
                  </a:tr>
                  <a:tr h="215814">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9341736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7184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29.58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1390935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10249569"/>
                      </a:ext>
                    </a:extLst>
                  </a:tr>
                  <a:tr h="222622">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I</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a:rPr lang="en-GB" sz="1400">
                                        <a:effectLst/>
                                        <a:latin typeface="Cambria Math" panose="02040503050406030204" pitchFamily="18" charset="0"/>
                                      </a:rPr>
                                      <m:t>𝑛</m:t>
                                    </m:r>
                                  </m:e>
                                  <m:sub>
                                    <m:r>
                                      <a:rPr lang="en-GB" sz="1400" baseline="-25000">
                                        <a:effectLst/>
                                        <a:latin typeface="Cambria Math" panose="02040503050406030204" pitchFamily="18" charset="0"/>
                                      </a:rPr>
                                      <m:t>𝑚</m:t>
                                    </m:r>
                                  </m:sub>
                                </m:sSub>
                              </m:oMath>
                            </m:oMathPara>
                          </a14:m>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acc>
                                      <m:accPr>
                                        <m:chr m:val="̃"/>
                                        <m:ctrlPr>
                                          <a:rPr lang="sv-SE" sz="1400" i="1">
                                            <a:effectLst/>
                                            <a:latin typeface="Cambria Math" panose="02040503050406030204" pitchFamily="18" charset="0"/>
                                          </a:rPr>
                                        </m:ctrlPr>
                                      </m:accPr>
                                      <m:e>
                                        <m:r>
                                          <m:rPr>
                                            <m:sty m:val="p"/>
                                          </m:rPr>
                                          <a:rPr lang="en-GB" sz="1400">
                                            <a:effectLst/>
                                            <a:latin typeface="Cambria Math" panose="02040503050406030204" pitchFamily="18" charset="0"/>
                                          </a:rPr>
                                          <m:t>Δ</m:t>
                                        </m:r>
                                      </m:e>
                                    </m:acc>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acc>
                                      <m:accPr>
                                        <m:chr m:val="̃"/>
                                        <m:ctrlPr>
                                          <a:rPr lang="sv-SE" sz="1400" i="1">
                                            <a:effectLst/>
                                            <a:latin typeface="Cambria Math" panose="02040503050406030204" pitchFamily="18" charset="0"/>
                                          </a:rPr>
                                        </m:ctrlPr>
                                      </m:accPr>
                                      <m:e>
                                        <m:r>
                                          <a:rPr lang="en-GB" sz="1400">
                                            <a:effectLst/>
                                            <a:latin typeface="Cambria Math" panose="02040503050406030204" pitchFamily="18" charset="0"/>
                                          </a:rPr>
                                          <m:t>𝑛</m:t>
                                        </m:r>
                                      </m:e>
                                    </m:acc>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sv-SE" sz="1400" i="1">
                                        <a:effectLst/>
                                        <a:latin typeface="Cambria Math" panose="02040503050406030204" pitchFamily="18" charset="0"/>
                                      </a:rPr>
                                    </m:ctrlPr>
                                  </m:sSubPr>
                                  <m:e>
                                    <m:r>
                                      <m:rPr>
                                        <m:sty m:val="p"/>
                                      </m:rPr>
                                      <a:rPr lang="en-GB" sz="1400">
                                        <a:effectLst/>
                                        <a:latin typeface="Cambria Math" panose="02040503050406030204" pitchFamily="18" charset="0"/>
                                      </a:rPr>
                                      <m:t>Δ</m:t>
                                    </m:r>
                                  </m:e>
                                  <m:sub>
                                    <m:r>
                                      <m:rPr>
                                        <m:sty m:val="p"/>
                                      </m:rPr>
                                      <a:rPr lang="en-GB" sz="1400">
                                        <a:effectLst/>
                                        <a:latin typeface="Cambria Math" panose="02040503050406030204" pitchFamily="18" charset="0"/>
                                      </a:rPr>
                                      <m:t>m</m:t>
                                    </m:r>
                                  </m:sub>
                                </m:sSub>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14:m>
                            <m:oMathPara xmlns:m="http://schemas.openxmlformats.org/officeDocument/2006/math">
                              <m:oMathParaPr>
                                <m:jc m:val="centerGroup"/>
                              </m:oMathParaPr>
                              <m:oMath xmlns:m="http://schemas.openxmlformats.org/officeDocument/2006/math">
                                <m:sSubSup>
                                  <m:sSubSupPr>
                                    <m:ctrlPr>
                                      <a:rPr lang="sv-SE" sz="1400" i="1">
                                        <a:effectLst/>
                                        <a:latin typeface="Cambria Math" panose="02040503050406030204" pitchFamily="18" charset="0"/>
                                      </a:rPr>
                                    </m:ctrlPr>
                                  </m:sSubSupPr>
                                  <m:e>
                                    <m:r>
                                      <a:rPr lang="en-GB" sz="1400">
                                        <a:effectLst/>
                                        <a:latin typeface="Cambria Math" panose="02040503050406030204" pitchFamily="18" charset="0"/>
                                      </a:rPr>
                                      <m:t>𝑛</m:t>
                                    </m:r>
                                  </m:e>
                                  <m:sub>
                                    <m:r>
                                      <a:rPr lang="en-GB" sz="1400">
                                        <a:effectLst/>
                                        <a:latin typeface="Cambria Math" panose="02040503050406030204" pitchFamily="18" charset="0"/>
                                      </a:rPr>
                                      <m:t>𝑚</m:t>
                                    </m:r>
                                  </m:sub>
                                  <m:sup>
                                    <m:r>
                                      <a:rPr lang="en-GB" sz="1400">
                                        <a:effectLst/>
                                        <a:latin typeface="Cambria Math" panose="02040503050406030204" pitchFamily="18" charset="0"/>
                                      </a:rPr>
                                      <m:t>∗</m:t>
                                    </m:r>
                                  </m:sup>
                                </m:sSubSup>
                              </m:oMath>
                            </m:oMathPara>
                          </a14:m>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84031105"/>
                      </a:ext>
                    </a:extLst>
                  </a:tr>
                  <a:tr h="215814">
                    <a:tc rowSpan="14">
                      <a:txBody>
                        <a:bodyPr/>
                        <a:lstStyle/>
                        <a:p>
                          <a:pPr algn="ctr">
                            <a:spcAft>
                              <a:spcPts val="0"/>
                            </a:spcAft>
                          </a:pPr>
                          <a:r>
                            <a:rPr lang="sv-SE" sz="1400" dirty="0">
                              <a:effectLst/>
                              <a:latin typeface="Times New Roman" panose="02020603050405020304" pitchFamily="18" charset="0"/>
                              <a:ea typeface="Times New Roman" panose="02020603050405020304" pitchFamily="18" charset="0"/>
                            </a:rPr>
                            <a:t>Simple </a:t>
                          </a:r>
                          <a:r>
                            <a:rPr lang="sv-SE" sz="1400" dirty="0" err="1">
                              <a:effectLst/>
                              <a:latin typeface="Times New Roman" panose="02020603050405020304" pitchFamily="18" charset="0"/>
                              <a:ea typeface="Times New Roman" panose="02020603050405020304" pitchFamily="18" charset="0"/>
                            </a:rPr>
                            <a:t>random</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sample</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with</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missing</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values</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370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02742976"/>
                      </a:ext>
                    </a:extLst>
                  </a:tr>
                  <a:tr h="215814">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40424908"/>
                      </a:ext>
                    </a:extLst>
                  </a:tr>
                  <a:tr h="215814">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71121197"/>
                      </a:ext>
                    </a:extLst>
                  </a:tr>
                  <a:tr h="215814">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1350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1256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39397746"/>
                      </a:ext>
                    </a:extLst>
                  </a:tr>
                  <a:tr h="215814">
                    <a:tc vMerge="1">
                      <a:txBody>
                        <a:bodyPr/>
                        <a:lstStyle/>
                        <a:p>
                          <a:endParaRPr lang="en-GB"/>
                        </a:p>
                      </a:txBody>
                      <a:tcPr/>
                    </a:tc>
                    <a:tc>
                      <a:txBody>
                        <a:bodyPr/>
                        <a:lstStyle/>
                        <a:p>
                          <a:pPr algn="ctr">
                            <a:spcAft>
                              <a:spcPts val="0"/>
                            </a:spcAft>
                          </a:pPr>
                          <a:r>
                            <a:rPr lang="en-GB" sz="1400" dirty="0">
                              <a:effectLst/>
                            </a:rPr>
                            <a:t>303750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2025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8.9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1872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3538656"/>
                      </a:ext>
                    </a:extLst>
                  </a:tr>
                  <a:tr h="215814">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3038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13.2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2796</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7425856"/>
                      </a:ext>
                    </a:extLst>
                  </a:tr>
                  <a:tr h="215814">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4556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6131397"/>
                      </a:ext>
                    </a:extLst>
                  </a:tr>
                  <a:tr h="215814">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6834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6273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93588807"/>
                      </a:ext>
                    </a:extLst>
                  </a:tr>
                  <a:tr h="215814">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10252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9598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621193"/>
                      </a:ext>
                    </a:extLst>
                  </a:tr>
                  <a:tr h="215814">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15377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64.9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6764824"/>
                      </a:ext>
                    </a:extLst>
                  </a:tr>
                  <a:tr h="215814">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23066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97.9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32227197"/>
                      </a:ext>
                    </a:extLst>
                  </a:tr>
                  <a:tr h="215814">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34599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146.2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31504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93661943"/>
                      </a:ext>
                    </a:extLst>
                  </a:tr>
                  <a:tr h="215814">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51899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219.4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6975114"/>
                      </a:ext>
                    </a:extLst>
                  </a:tr>
                  <a:tr h="215814">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77848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328.5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69831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9284623"/>
                      </a:ext>
                    </a:extLst>
                  </a:tr>
                </a:tbl>
              </a:graphicData>
            </a:graphic>
          </p:graphicFrame>
        </mc:Choice>
        <mc:Fallback>
          <p:graphicFrame>
            <p:nvGraphicFramePr>
              <p:cNvPr id="7" name="Platshållare för innehåll 6">
                <a:extLst>
                  <a:ext uri="{FF2B5EF4-FFF2-40B4-BE49-F238E27FC236}">
                    <a16:creationId xmlns:a16="http://schemas.microsoft.com/office/drawing/2014/main" id="{518CE92E-2C48-D147-8102-CB15D8E8CD62}"/>
                  </a:ext>
                </a:extLst>
              </p:cNvPr>
              <p:cNvGraphicFramePr>
                <a:graphicFrameLocks noGrp="1"/>
              </p:cNvGraphicFramePr>
              <p:nvPr>
                <p:ph idx="1"/>
                <p:extLst>
                  <p:ext uri="{D42A27DB-BD31-4B8C-83A1-F6EECF244321}">
                    <p14:modId xmlns:p14="http://schemas.microsoft.com/office/powerpoint/2010/main" val="1147583525"/>
                  </p:ext>
                </p:extLst>
              </p:nvPr>
            </p:nvGraphicFramePr>
            <p:xfrm>
              <a:off x="-1" y="0"/>
              <a:ext cx="12192001" cy="6858003"/>
            </p:xfrm>
            <a:graphic>
              <a:graphicData uri="http://schemas.openxmlformats.org/drawingml/2006/table">
                <a:tbl>
                  <a:tblPr firstRow="1" firstCol="1" bandRow="1">
                    <a:tableStyleId>{5C22544A-7EE6-4342-B048-85BDC9FD1C3A}</a:tableStyleId>
                  </a:tblPr>
                  <a:tblGrid>
                    <a:gridCol w="2179842">
                      <a:extLst>
                        <a:ext uri="{9D8B030D-6E8A-4147-A177-3AD203B41FA5}">
                          <a16:colId xmlns:a16="http://schemas.microsoft.com/office/drawing/2014/main" val="1052541632"/>
                        </a:ext>
                      </a:extLst>
                    </a:gridCol>
                    <a:gridCol w="2179842">
                      <a:extLst>
                        <a:ext uri="{9D8B030D-6E8A-4147-A177-3AD203B41FA5}">
                          <a16:colId xmlns:a16="http://schemas.microsoft.com/office/drawing/2014/main" val="189010809"/>
                        </a:ext>
                      </a:extLst>
                    </a:gridCol>
                    <a:gridCol w="1975721">
                      <a:extLst>
                        <a:ext uri="{9D8B030D-6E8A-4147-A177-3AD203B41FA5}">
                          <a16:colId xmlns:a16="http://schemas.microsoft.com/office/drawing/2014/main" val="191814245"/>
                        </a:ext>
                      </a:extLst>
                    </a:gridCol>
                    <a:gridCol w="1464149">
                      <a:extLst>
                        <a:ext uri="{9D8B030D-6E8A-4147-A177-3AD203B41FA5}">
                          <a16:colId xmlns:a16="http://schemas.microsoft.com/office/drawing/2014/main" val="316429181"/>
                        </a:ext>
                      </a:extLst>
                    </a:gridCol>
                    <a:gridCol w="1464149">
                      <a:extLst>
                        <a:ext uri="{9D8B030D-6E8A-4147-A177-3AD203B41FA5}">
                          <a16:colId xmlns:a16="http://schemas.microsoft.com/office/drawing/2014/main" val="3460254358"/>
                        </a:ext>
                      </a:extLst>
                    </a:gridCol>
                    <a:gridCol w="1464149">
                      <a:extLst>
                        <a:ext uri="{9D8B030D-6E8A-4147-A177-3AD203B41FA5}">
                          <a16:colId xmlns:a16="http://schemas.microsoft.com/office/drawing/2014/main" val="1868632214"/>
                        </a:ext>
                      </a:extLst>
                    </a:gridCol>
                    <a:gridCol w="1464149">
                      <a:extLst>
                        <a:ext uri="{9D8B030D-6E8A-4147-A177-3AD203B41FA5}">
                          <a16:colId xmlns:a16="http://schemas.microsoft.com/office/drawing/2014/main" val="2833853288"/>
                        </a:ext>
                      </a:extLst>
                    </a:gridCol>
                  </a:tblGrid>
                  <a:tr h="369967">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 </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gridSpan="2">
                      <a:txBody>
                        <a:bodyPr/>
                        <a:lstStyle/>
                        <a:p>
                          <a:pPr algn="ctr"/>
                          <a:r>
                            <a:rPr lang="en-GB" dirty="0"/>
                            <a:t>Y</a:t>
                          </a:r>
                          <a:r>
                            <a:rPr lang="en-GB" baseline="-25000" dirty="0"/>
                            <a:t>1</a:t>
                          </a:r>
                          <a:endParaRPr lang="en-GB" dirty="0"/>
                        </a:p>
                      </a:txBody>
                      <a:tcPr/>
                    </a:tc>
                    <a:tc hMerge="1">
                      <a:txBody>
                        <a:bodyPr/>
                        <a:lstStyle/>
                        <a:p>
                          <a:endParaRPr lang="en-GB"/>
                        </a:p>
                      </a:txBody>
                      <a:tcPr/>
                    </a:tc>
                    <a:tc gridSpan="2">
                      <a:txBody>
                        <a:bodyPr/>
                        <a:lstStyle/>
                        <a:p>
                          <a:pPr algn="ctr"/>
                          <a:r>
                            <a:rPr lang="en-GB" dirty="0"/>
                            <a:t>Y</a:t>
                          </a:r>
                          <a:r>
                            <a:rPr lang="en-GB" baseline="-25000" dirty="0"/>
                            <a:t>3</a:t>
                          </a:r>
                          <a:endParaRPr lang="en-GB" dirty="0"/>
                        </a:p>
                      </a:txBody>
                      <a:tcPr/>
                    </a:tc>
                    <a:tc hMerge="1">
                      <a:txBody>
                        <a:bodyPr/>
                        <a:lstStyle/>
                        <a:p>
                          <a:endParaRPr lang="en-GB"/>
                        </a:p>
                      </a:txBody>
                      <a:tcPr/>
                    </a:tc>
                    <a:extLst>
                      <a:ext uri="{0D108BD9-81ED-4DB2-BD59-A6C34878D82A}">
                        <a16:rowId xmlns:a16="http://schemas.microsoft.com/office/drawing/2014/main" val="922243424"/>
                      </a:ext>
                    </a:extLst>
                  </a:tr>
                  <a:tr h="222622">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N</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endParaRPr lang="sv-SE"/>
                        </a:p>
                      </a:txBody>
                      <a:tcPr marL="64536" marR="64536" marT="0" marB="0">
                        <a:blipFill>
                          <a:blip r:embed="rId3"/>
                          <a:stretch>
                            <a:fillRect l="-221290" t="-166667" r="-299355" b="-2783333"/>
                          </a:stretch>
                        </a:blipFill>
                      </a:tcPr>
                    </a:tc>
                    <a:tc>
                      <a:txBody>
                        <a:bodyPr/>
                        <a:lstStyle/>
                        <a:p>
                          <a:endParaRPr lang="sv-SE"/>
                        </a:p>
                      </a:txBody>
                      <a:tcPr marL="64536" marR="64536" marT="0" marB="0">
                        <a:blipFill>
                          <a:blip r:embed="rId3"/>
                          <a:stretch>
                            <a:fillRect l="-429310" t="-166667" r="-300000" b="-2783333"/>
                          </a:stretch>
                        </a:blipFill>
                      </a:tcPr>
                    </a:tc>
                    <a:tc>
                      <a:txBody>
                        <a:bodyPr/>
                        <a:lstStyle/>
                        <a:p>
                          <a:endParaRPr lang="sv-SE"/>
                        </a:p>
                      </a:txBody>
                      <a:tcPr marL="64536" marR="64536" marT="0" marB="0">
                        <a:blipFill>
                          <a:blip r:embed="rId3"/>
                          <a:stretch>
                            <a:fillRect l="-533913" t="-166667" r="-202609" b="-2783333"/>
                          </a:stretch>
                        </a:blipFill>
                      </a:tcPr>
                    </a:tc>
                    <a:tc>
                      <a:txBody>
                        <a:bodyPr/>
                        <a:lstStyle/>
                        <a:p>
                          <a:endParaRPr lang="sv-SE"/>
                        </a:p>
                      </a:txBody>
                      <a:tcPr marL="64536" marR="64536" marT="0" marB="0">
                        <a:blipFill>
                          <a:blip r:embed="rId3"/>
                          <a:stretch>
                            <a:fillRect l="-628448" t="-166667" r="-100862" b="-2783333"/>
                          </a:stretch>
                        </a:blipFill>
                      </a:tcPr>
                    </a:tc>
                    <a:tc>
                      <a:txBody>
                        <a:bodyPr/>
                        <a:lstStyle/>
                        <a:p>
                          <a:endParaRPr lang="sv-SE"/>
                        </a:p>
                      </a:txBody>
                      <a:tcPr marL="64536" marR="64536" marT="0" marB="0">
                        <a:blipFill>
                          <a:blip r:embed="rId3"/>
                          <a:stretch>
                            <a:fillRect l="-734783" t="-166667" r="-1739" b="-2783333"/>
                          </a:stretch>
                        </a:blipFill>
                      </a:tcPr>
                    </a:tc>
                    <a:extLst>
                      <a:ext uri="{0D108BD9-81ED-4DB2-BD59-A6C34878D82A}">
                        <a16:rowId xmlns:a16="http://schemas.microsoft.com/office/drawing/2014/main" val="3613849777"/>
                      </a:ext>
                    </a:extLst>
                  </a:tr>
                  <a:tr h="215814">
                    <a:tc rowSpan="14">
                      <a:txBody>
                        <a:bodyPr/>
                        <a:lstStyle/>
                        <a:p>
                          <a:pPr algn="ctr">
                            <a:spcAft>
                              <a:spcPts val="0"/>
                            </a:spcAft>
                          </a:pPr>
                          <a:r>
                            <a:rPr lang="en-GB" sz="1400" dirty="0">
                              <a:effectLst/>
                              <a:latin typeface="Times New Roman" panose="02020603050405020304" pitchFamily="18" charset="0"/>
                              <a:ea typeface="Times New Roman" panose="02020603050405020304" pitchFamily="18" charset="0"/>
                            </a:rPr>
                            <a:t>Non probability data</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5995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49916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08466358"/>
                      </a:ext>
                    </a:extLst>
                  </a:tr>
                  <a:tr h="215814">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0.85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74257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832188091"/>
                      </a:ext>
                    </a:extLst>
                  </a:tr>
                  <a:tr h="215814">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6230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107381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98975075"/>
                      </a:ext>
                    </a:extLst>
                  </a:tr>
                  <a:tr h="215814">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162000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6178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160202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849490868"/>
                      </a:ext>
                    </a:extLst>
                  </a:tr>
                  <a:tr h="215814">
                    <a:tc vMerge="1">
                      <a:txBody>
                        <a:bodyPr/>
                        <a:lstStyle/>
                        <a:p>
                          <a:endParaRPr lang="en-GB"/>
                        </a:p>
                      </a:txBody>
                      <a:tcPr/>
                    </a:tc>
                    <a:tc>
                      <a:txBody>
                        <a:bodyPr/>
                        <a:lstStyle/>
                        <a:p>
                          <a:pPr algn="ctr">
                            <a:spcAft>
                              <a:spcPts val="0"/>
                            </a:spcAft>
                          </a:pPr>
                          <a:r>
                            <a:rPr lang="en-GB" sz="1400">
                              <a:effectLst/>
                            </a:rPr>
                            <a:t>303750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243000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6399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232029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03131824"/>
                      </a:ext>
                    </a:extLst>
                  </a:tr>
                  <a:tr h="215814">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364500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277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314536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029591049"/>
                      </a:ext>
                    </a:extLst>
                  </a:tr>
                  <a:tr h="215814">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546750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428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6333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1.76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474415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592646915"/>
                      </a:ext>
                    </a:extLst>
                  </a:tr>
                  <a:tr h="215814">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820125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618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6598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466909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662892080"/>
                      </a:ext>
                    </a:extLst>
                  </a:tr>
                  <a:tr h="215814">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1230187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7.02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557966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638822069"/>
                      </a:ext>
                    </a:extLst>
                  </a:tr>
                  <a:tr h="215814">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1845282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699990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8071245"/>
                      </a:ext>
                    </a:extLst>
                  </a:tr>
                  <a:tr h="215814">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2767922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2114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6533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10.53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952799</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05554901"/>
                      </a:ext>
                    </a:extLst>
                  </a:tr>
                  <a:tr h="215814">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4151883</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3192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13.18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1208293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63740385"/>
                      </a:ext>
                    </a:extLst>
                  </a:tr>
                  <a:tr h="215814">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6227824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4825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6449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22.83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1160492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628588886"/>
                      </a:ext>
                    </a:extLst>
                  </a:tr>
                  <a:tr h="215814">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9341736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7184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6498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29.58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1390935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10249569"/>
                      </a:ext>
                    </a:extLst>
                  </a:tr>
                  <a:tr h="222622">
                    <a:tc>
                      <a:txBody>
                        <a:bodyPr/>
                        <a:lstStyle/>
                        <a:p>
                          <a:pPr algn="ctr">
                            <a:spcAft>
                              <a:spcPts val="0"/>
                            </a:spcAft>
                          </a:pPr>
                          <a:r>
                            <a:rPr lang="en-GB" sz="1400">
                              <a:effectLst/>
                            </a:rPr>
                            <a:t> </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I</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endParaRPr lang="sv-SE"/>
                        </a:p>
                      </a:txBody>
                      <a:tcPr marL="64536" marR="64536" marT="0" marB="0">
                        <a:blipFill>
                          <a:blip r:embed="rId3"/>
                          <a:stretch>
                            <a:fillRect l="-221290" t="-1588889" r="-299355" b="-1361111"/>
                          </a:stretch>
                        </a:blipFill>
                      </a:tcPr>
                    </a:tc>
                    <a:tc>
                      <a:txBody>
                        <a:bodyPr/>
                        <a:lstStyle/>
                        <a:p>
                          <a:endParaRPr lang="sv-SE"/>
                        </a:p>
                      </a:txBody>
                      <a:tcPr marL="64536" marR="64536" marT="0" marB="0">
                        <a:blipFill>
                          <a:blip r:embed="rId3"/>
                          <a:stretch>
                            <a:fillRect l="-429310" t="-1588889" r="-300000" b="-1361111"/>
                          </a:stretch>
                        </a:blipFill>
                      </a:tcPr>
                    </a:tc>
                    <a:tc>
                      <a:txBody>
                        <a:bodyPr/>
                        <a:lstStyle/>
                        <a:p>
                          <a:endParaRPr lang="sv-SE"/>
                        </a:p>
                      </a:txBody>
                      <a:tcPr marL="64536" marR="64536" marT="0" marB="0">
                        <a:blipFill>
                          <a:blip r:embed="rId3"/>
                          <a:stretch>
                            <a:fillRect l="-533913" t="-1588889" r="-202609" b="-1361111"/>
                          </a:stretch>
                        </a:blipFill>
                      </a:tcPr>
                    </a:tc>
                    <a:tc>
                      <a:txBody>
                        <a:bodyPr/>
                        <a:lstStyle/>
                        <a:p>
                          <a:endParaRPr lang="sv-SE"/>
                        </a:p>
                      </a:txBody>
                      <a:tcPr marL="64536" marR="64536" marT="0" marB="0">
                        <a:blipFill>
                          <a:blip r:embed="rId3"/>
                          <a:stretch>
                            <a:fillRect l="-628448" t="-1588889" r="-100862" b="-1361111"/>
                          </a:stretch>
                        </a:blipFill>
                      </a:tcPr>
                    </a:tc>
                    <a:tc>
                      <a:txBody>
                        <a:bodyPr/>
                        <a:lstStyle/>
                        <a:p>
                          <a:endParaRPr lang="sv-SE"/>
                        </a:p>
                      </a:txBody>
                      <a:tcPr marL="64536" marR="64536" marT="0" marB="0">
                        <a:blipFill>
                          <a:blip r:embed="rId3"/>
                          <a:stretch>
                            <a:fillRect l="-734783" t="-1588889" r="-1739" b="-1361111"/>
                          </a:stretch>
                        </a:blipFill>
                      </a:tcPr>
                    </a:tc>
                    <a:extLst>
                      <a:ext uri="{0D108BD9-81ED-4DB2-BD59-A6C34878D82A}">
                        <a16:rowId xmlns:a16="http://schemas.microsoft.com/office/drawing/2014/main" val="3684031105"/>
                      </a:ext>
                    </a:extLst>
                  </a:tr>
                  <a:tr h="215814">
                    <a:tc rowSpan="14">
                      <a:txBody>
                        <a:bodyPr/>
                        <a:lstStyle/>
                        <a:p>
                          <a:pPr algn="ctr">
                            <a:spcAft>
                              <a:spcPts val="0"/>
                            </a:spcAft>
                          </a:pPr>
                          <a:r>
                            <a:rPr lang="sv-SE" sz="1400" dirty="0">
                              <a:effectLst/>
                              <a:latin typeface="Times New Roman" panose="02020603050405020304" pitchFamily="18" charset="0"/>
                              <a:ea typeface="Times New Roman" panose="02020603050405020304" pitchFamily="18" charset="0"/>
                            </a:rPr>
                            <a:t>Simple </a:t>
                          </a:r>
                          <a:r>
                            <a:rPr lang="sv-SE" sz="1400" dirty="0" err="1">
                              <a:effectLst/>
                              <a:latin typeface="Times New Roman" panose="02020603050405020304" pitchFamily="18" charset="0"/>
                              <a:ea typeface="Times New Roman" panose="02020603050405020304" pitchFamily="18" charset="0"/>
                            </a:rPr>
                            <a:t>random</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sample</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with</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missing</a:t>
                          </a:r>
                          <a:r>
                            <a:rPr lang="sv-SE" sz="1400" dirty="0">
                              <a:effectLst/>
                              <a:latin typeface="Times New Roman" panose="02020603050405020304" pitchFamily="18" charset="0"/>
                              <a:ea typeface="Times New Roman" panose="02020603050405020304" pitchFamily="18" charset="0"/>
                            </a:rPr>
                            <a:t> </a:t>
                          </a:r>
                          <a:r>
                            <a:rPr lang="sv-SE" sz="1400" dirty="0" err="1">
                              <a:effectLst/>
                              <a:latin typeface="Times New Roman" panose="02020603050405020304" pitchFamily="18" charset="0"/>
                              <a:ea typeface="Times New Roman" panose="02020603050405020304" pitchFamily="18" charset="0"/>
                            </a:rPr>
                            <a:t>values</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186</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370</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02742976"/>
                      </a:ext>
                    </a:extLst>
                  </a:tr>
                  <a:tr h="215814">
                    <a:tc vMerge="1">
                      <a:txBody>
                        <a:bodyPr/>
                        <a:lstStyle/>
                        <a:p>
                          <a:endParaRPr lang="en-GB"/>
                        </a:p>
                      </a:txBody>
                      <a:tcPr/>
                    </a:tc>
                    <a:tc>
                      <a:txBody>
                        <a:bodyPr/>
                        <a:lstStyle/>
                        <a:p>
                          <a:pPr algn="ctr">
                            <a:spcAft>
                              <a:spcPts val="0"/>
                            </a:spcAft>
                          </a:pPr>
                          <a:r>
                            <a:rPr lang="en-GB" sz="1400">
                              <a:effectLst/>
                            </a:rPr>
                            <a:t>90000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557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340424908"/>
                      </a:ext>
                    </a:extLst>
                  </a:tr>
                  <a:tr h="215814">
                    <a:tc vMerge="1">
                      <a:txBody>
                        <a:bodyPr/>
                        <a:lstStyle/>
                        <a:p>
                          <a:endParaRPr lang="en-GB"/>
                        </a:p>
                      </a:txBody>
                      <a:tcPr/>
                    </a:tc>
                    <a:tc>
                      <a:txBody>
                        <a:bodyPr/>
                        <a:lstStyle/>
                        <a:p>
                          <a:pPr algn="ctr">
                            <a:spcAft>
                              <a:spcPts val="0"/>
                            </a:spcAft>
                          </a:pPr>
                          <a:r>
                            <a:rPr lang="en-GB" sz="1400">
                              <a:effectLst/>
                            </a:rPr>
                            <a:t>135000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900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824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71121197"/>
                      </a:ext>
                    </a:extLst>
                  </a:tr>
                  <a:tr h="215814">
                    <a:tc vMerge="1">
                      <a:txBody>
                        <a:bodyPr/>
                        <a:lstStyle/>
                        <a:p>
                          <a:endParaRPr lang="en-GB"/>
                        </a:p>
                      </a:txBody>
                      <a:tcPr/>
                    </a:tc>
                    <a:tc>
                      <a:txBody>
                        <a:bodyPr/>
                        <a:lstStyle/>
                        <a:p>
                          <a:pPr algn="ctr">
                            <a:spcAft>
                              <a:spcPts val="0"/>
                            </a:spcAft>
                          </a:pPr>
                          <a:r>
                            <a:rPr lang="en-GB" sz="1400">
                              <a:effectLst/>
                            </a:rPr>
                            <a:t>202500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1350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1256</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339397746"/>
                      </a:ext>
                    </a:extLst>
                  </a:tr>
                  <a:tr h="215814">
                    <a:tc vMerge="1">
                      <a:txBody>
                        <a:bodyPr/>
                        <a:lstStyle/>
                        <a:p>
                          <a:endParaRPr lang="en-GB"/>
                        </a:p>
                      </a:txBody>
                      <a:tcPr/>
                    </a:tc>
                    <a:tc>
                      <a:txBody>
                        <a:bodyPr/>
                        <a:lstStyle/>
                        <a:p>
                          <a:pPr algn="ctr">
                            <a:spcAft>
                              <a:spcPts val="0"/>
                            </a:spcAft>
                          </a:pPr>
                          <a:r>
                            <a:rPr lang="en-GB" sz="1400" dirty="0">
                              <a:effectLst/>
                            </a:rPr>
                            <a:t>303750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2025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8.9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229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1872</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183538656"/>
                      </a:ext>
                    </a:extLst>
                  </a:tr>
                  <a:tr h="215814">
                    <a:tc vMerge="1">
                      <a:txBody>
                        <a:bodyPr/>
                        <a:lstStyle/>
                        <a:p>
                          <a:endParaRPr lang="en-GB"/>
                        </a:p>
                      </a:txBody>
                      <a:tcPr/>
                    </a:tc>
                    <a:tc>
                      <a:txBody>
                        <a:bodyPr/>
                        <a:lstStyle/>
                        <a:p>
                          <a:pPr algn="ctr">
                            <a:spcAft>
                              <a:spcPts val="0"/>
                            </a:spcAft>
                          </a:pPr>
                          <a:r>
                            <a:rPr lang="en-GB" sz="1400">
                              <a:effectLst/>
                            </a:rPr>
                            <a:t>455625</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3038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13.2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2796</a:t>
                          </a:r>
                          <a:endParaRPr lang="sv-SE" sz="140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7425856"/>
                      </a:ext>
                    </a:extLst>
                  </a:tr>
                  <a:tr h="215814">
                    <a:tc vMerge="1">
                      <a:txBody>
                        <a:bodyPr/>
                        <a:lstStyle/>
                        <a:p>
                          <a:endParaRPr lang="en-GB"/>
                        </a:p>
                      </a:txBody>
                      <a:tcPr/>
                    </a:tc>
                    <a:tc>
                      <a:txBody>
                        <a:bodyPr/>
                        <a:lstStyle/>
                        <a:p>
                          <a:pPr algn="ctr">
                            <a:spcAft>
                              <a:spcPts val="0"/>
                            </a:spcAft>
                          </a:pPr>
                          <a:r>
                            <a:rPr lang="en-GB" sz="1400">
                              <a:effectLst/>
                            </a:rPr>
                            <a:t>683438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4556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19.9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4224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346131397"/>
                      </a:ext>
                    </a:extLst>
                  </a:tr>
                  <a:tr h="215814">
                    <a:tc vMerge="1">
                      <a:txBody>
                        <a:bodyPr/>
                        <a:lstStyle/>
                        <a:p>
                          <a:endParaRPr lang="en-GB"/>
                        </a:p>
                      </a:txBody>
                      <a:tcPr/>
                    </a:tc>
                    <a:tc>
                      <a:txBody>
                        <a:bodyPr/>
                        <a:lstStyle/>
                        <a:p>
                          <a:pPr algn="ctr">
                            <a:spcAft>
                              <a:spcPts val="0"/>
                            </a:spcAft>
                          </a:pPr>
                          <a:r>
                            <a:rPr lang="en-GB" sz="1400">
                              <a:effectLst/>
                            </a:rPr>
                            <a:t>1025156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6834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6273</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293588807"/>
                      </a:ext>
                    </a:extLst>
                  </a:tr>
                  <a:tr h="215814">
                    <a:tc vMerge="1">
                      <a:txBody>
                        <a:bodyPr/>
                        <a:lstStyle/>
                        <a:p>
                          <a:endParaRPr lang="en-GB"/>
                        </a:p>
                      </a:txBody>
                      <a:tcPr/>
                    </a:tc>
                    <a:tc>
                      <a:txBody>
                        <a:bodyPr/>
                        <a:lstStyle/>
                        <a:p>
                          <a:pPr algn="ctr">
                            <a:spcAft>
                              <a:spcPts val="0"/>
                            </a:spcAft>
                          </a:pPr>
                          <a:r>
                            <a:rPr lang="en-GB" sz="1400">
                              <a:effectLst/>
                            </a:rPr>
                            <a:t>1537734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10252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43.4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9598</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621193"/>
                      </a:ext>
                    </a:extLst>
                  </a:tr>
                  <a:tr h="215814">
                    <a:tc vMerge="1">
                      <a:txBody>
                        <a:bodyPr/>
                        <a:lstStyle/>
                        <a:p>
                          <a:endParaRPr lang="en-GB"/>
                        </a:p>
                      </a:txBody>
                      <a:tcPr/>
                    </a:tc>
                    <a:tc>
                      <a:txBody>
                        <a:bodyPr/>
                        <a:lstStyle/>
                        <a:p>
                          <a:pPr algn="ctr">
                            <a:spcAft>
                              <a:spcPts val="0"/>
                            </a:spcAft>
                          </a:pPr>
                          <a:r>
                            <a:rPr lang="en-GB" sz="1400">
                              <a:effectLst/>
                            </a:rPr>
                            <a:t>2306602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15377</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64.9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1.08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14231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56764824"/>
                      </a:ext>
                    </a:extLst>
                  </a:tr>
                  <a:tr h="215814">
                    <a:tc vMerge="1">
                      <a:txBody>
                        <a:bodyPr/>
                        <a:lstStyle/>
                        <a:p>
                          <a:endParaRPr lang="en-GB"/>
                        </a:p>
                      </a:txBody>
                      <a:tcPr/>
                    </a:tc>
                    <a:tc>
                      <a:txBody>
                        <a:bodyPr/>
                        <a:lstStyle/>
                        <a:p>
                          <a:pPr algn="ctr">
                            <a:spcAft>
                              <a:spcPts val="0"/>
                            </a:spcAft>
                          </a:pPr>
                          <a:r>
                            <a:rPr lang="en-GB" sz="1400">
                              <a:effectLst/>
                            </a:rPr>
                            <a:t>3459902</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23066</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97.9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237</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1.13</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20445</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32227197"/>
                      </a:ext>
                    </a:extLst>
                  </a:tr>
                  <a:tr h="215814">
                    <a:tc vMerge="1">
                      <a:txBody>
                        <a:bodyPr/>
                        <a:lstStyle/>
                        <a:p>
                          <a:endParaRPr lang="en-GB"/>
                        </a:p>
                      </a:txBody>
                      <a:tcPr/>
                    </a:tc>
                    <a:tc>
                      <a:txBody>
                        <a:bodyPr/>
                        <a:lstStyle/>
                        <a:p>
                          <a:pPr algn="ctr">
                            <a:spcAft>
                              <a:spcPts val="0"/>
                            </a:spcAft>
                          </a:pPr>
                          <a:r>
                            <a:rPr lang="en-GB" sz="1400">
                              <a:effectLst/>
                            </a:rPr>
                            <a:t>5189854</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34599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146.2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31504</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493661943"/>
                      </a:ext>
                    </a:extLst>
                  </a:tr>
                  <a:tr h="215814">
                    <a:tc vMerge="1">
                      <a:txBody>
                        <a:bodyPr/>
                        <a:lstStyle/>
                        <a:p>
                          <a:endParaRPr lang="en-GB"/>
                        </a:p>
                      </a:txBody>
                      <a:tcPr/>
                    </a:tc>
                    <a:tc>
                      <a:txBody>
                        <a:bodyPr/>
                        <a:lstStyle/>
                        <a:p>
                          <a:pPr algn="ctr">
                            <a:spcAft>
                              <a:spcPts val="0"/>
                            </a:spcAft>
                          </a:pPr>
                          <a:r>
                            <a:rPr lang="en-GB" sz="1400">
                              <a:effectLst/>
                            </a:rPr>
                            <a:t>7784780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51899</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219.4</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238</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1.10</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47097</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1026975114"/>
                      </a:ext>
                    </a:extLst>
                  </a:tr>
                  <a:tr h="215814">
                    <a:tc vMerge="1">
                      <a:txBody>
                        <a:bodyPr/>
                        <a:lstStyle/>
                        <a:p>
                          <a:endParaRPr lang="en-GB"/>
                        </a:p>
                      </a:txBody>
                      <a:tcPr/>
                    </a:tc>
                    <a:tc>
                      <a:txBody>
                        <a:bodyPr/>
                        <a:lstStyle/>
                        <a:p>
                          <a:pPr algn="ctr">
                            <a:spcAft>
                              <a:spcPts val="0"/>
                            </a:spcAft>
                          </a:pPr>
                          <a:r>
                            <a:rPr lang="en-GB" sz="1400">
                              <a:effectLst/>
                            </a:rPr>
                            <a:t>11677170</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a:effectLst/>
                            </a:rPr>
                            <a:t>77848</a:t>
                          </a:r>
                          <a:endParaRPr lang="sv-SE" sz="140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sv-SE" sz="1400" dirty="0">
                              <a:effectLst/>
                            </a:rPr>
                            <a:t>328.5</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239</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1.12</a:t>
                          </a:r>
                          <a:endParaRPr lang="sv-SE" sz="1400" dirty="0">
                            <a:effectLst/>
                            <a:latin typeface="Times New Roman" panose="02020603050405020304" pitchFamily="18" charset="0"/>
                            <a:ea typeface="Times New Roman" panose="02020603050405020304" pitchFamily="18" charset="0"/>
                          </a:endParaRPr>
                        </a:p>
                      </a:txBody>
                      <a:tcPr marL="64536" marR="64536" marT="0" marB="0"/>
                    </a:tc>
                    <a:tc>
                      <a:txBody>
                        <a:bodyPr/>
                        <a:lstStyle/>
                        <a:p>
                          <a:pPr algn="ctr">
                            <a:spcAft>
                              <a:spcPts val="0"/>
                            </a:spcAft>
                          </a:pPr>
                          <a:r>
                            <a:rPr lang="en-GB" sz="1400" dirty="0">
                              <a:effectLst/>
                            </a:rPr>
                            <a:t>69831</a:t>
                          </a:r>
                          <a:endParaRPr lang="sv-SE" sz="1400" dirty="0">
                            <a:effectLst/>
                            <a:latin typeface="Times New Roman" panose="02020603050405020304" pitchFamily="18" charset="0"/>
                            <a:ea typeface="Times New Roman" panose="02020603050405020304" pitchFamily="18" charset="0"/>
                          </a:endParaRPr>
                        </a:p>
                      </a:txBody>
                      <a:tcPr marL="64536" marR="64536" marT="0" marB="0"/>
                    </a:tc>
                    <a:extLst>
                      <a:ext uri="{0D108BD9-81ED-4DB2-BD59-A6C34878D82A}">
                        <a16:rowId xmlns:a16="http://schemas.microsoft.com/office/drawing/2014/main" val="2699284623"/>
                      </a:ext>
                    </a:extLst>
                  </a:tr>
                </a:tbl>
              </a:graphicData>
            </a:graphic>
          </p:graphicFrame>
        </mc:Fallback>
      </mc:AlternateContent>
    </p:spTree>
    <p:extLst>
      <p:ext uri="{BB962C8B-B14F-4D97-AF65-F5344CB8AC3E}">
        <p14:creationId xmlns:p14="http://schemas.microsoft.com/office/powerpoint/2010/main" val="279121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F835BA-28C4-6E41-AC37-E32EF947502F}"/>
              </a:ext>
            </a:extLst>
          </p:cNvPr>
          <p:cNvSpPr>
            <a:spLocks noGrp="1"/>
          </p:cNvSpPr>
          <p:nvPr>
            <p:ph type="title"/>
          </p:nvPr>
        </p:nvSpPr>
        <p:spPr>
          <a:xfrm>
            <a:off x="1440000" y="360000"/>
            <a:ext cx="10515600" cy="1325563"/>
          </a:xfrm>
        </p:spPr>
        <p:txBody>
          <a:bodyPr/>
          <a:lstStyle/>
          <a:p>
            <a:r>
              <a:rPr lang="en-GB" dirty="0"/>
              <a:t>Relative bias of the variance estimate</a:t>
            </a:r>
          </a:p>
        </p:txBody>
      </p:sp>
      <mc:AlternateContent xmlns:mc="http://schemas.openxmlformats.org/markup-compatibility/2006">
        <mc:Choice xmlns:a14="http://schemas.microsoft.com/office/drawing/2010/main" Requires="a14">
          <p:graphicFrame>
            <p:nvGraphicFramePr>
              <p:cNvPr id="4" name="Tabell 3">
                <a:extLst>
                  <a:ext uri="{FF2B5EF4-FFF2-40B4-BE49-F238E27FC236}">
                    <a16:creationId xmlns:a16="http://schemas.microsoft.com/office/drawing/2014/main" id="{DBCCE7CC-C2AA-8C4D-8012-3BAF37960422}"/>
                  </a:ext>
                </a:extLst>
              </p:cNvPr>
              <p:cNvGraphicFramePr>
                <a:graphicFrameLocks noGrp="1"/>
              </p:cNvGraphicFramePr>
              <p:nvPr>
                <p:extLst>
                  <p:ext uri="{D42A27DB-BD31-4B8C-83A1-F6EECF244321}">
                    <p14:modId xmlns:p14="http://schemas.microsoft.com/office/powerpoint/2010/main" val="415701263"/>
                  </p:ext>
                </p:extLst>
              </p:nvPr>
            </p:nvGraphicFramePr>
            <p:xfrm>
              <a:off x="1440001" y="1685563"/>
              <a:ext cx="9599075" cy="4066677"/>
            </p:xfrm>
            <a:graphic>
              <a:graphicData uri="http://schemas.openxmlformats.org/drawingml/2006/table">
                <a:tbl>
                  <a:tblPr firstRow="1" firstCol="1" bandRow="1">
                    <a:tableStyleId>{5C22544A-7EE6-4342-B048-85BDC9FD1C3A}</a:tableStyleId>
                  </a:tblPr>
                  <a:tblGrid>
                    <a:gridCol w="1066317">
                      <a:extLst>
                        <a:ext uri="{9D8B030D-6E8A-4147-A177-3AD203B41FA5}">
                          <a16:colId xmlns:a16="http://schemas.microsoft.com/office/drawing/2014/main" val="57275828"/>
                        </a:ext>
                      </a:extLst>
                    </a:gridCol>
                    <a:gridCol w="1066317">
                      <a:extLst>
                        <a:ext uri="{9D8B030D-6E8A-4147-A177-3AD203B41FA5}">
                          <a16:colId xmlns:a16="http://schemas.microsoft.com/office/drawing/2014/main" val="1854144344"/>
                        </a:ext>
                      </a:extLst>
                    </a:gridCol>
                    <a:gridCol w="1066317">
                      <a:extLst>
                        <a:ext uri="{9D8B030D-6E8A-4147-A177-3AD203B41FA5}">
                          <a16:colId xmlns:a16="http://schemas.microsoft.com/office/drawing/2014/main" val="2797356300"/>
                        </a:ext>
                      </a:extLst>
                    </a:gridCol>
                    <a:gridCol w="1066317">
                      <a:extLst>
                        <a:ext uri="{9D8B030D-6E8A-4147-A177-3AD203B41FA5}">
                          <a16:colId xmlns:a16="http://schemas.microsoft.com/office/drawing/2014/main" val="3064752743"/>
                        </a:ext>
                      </a:extLst>
                    </a:gridCol>
                    <a:gridCol w="1067428">
                      <a:extLst>
                        <a:ext uri="{9D8B030D-6E8A-4147-A177-3AD203B41FA5}">
                          <a16:colId xmlns:a16="http://schemas.microsoft.com/office/drawing/2014/main" val="4209653720"/>
                        </a:ext>
                      </a:extLst>
                    </a:gridCol>
                    <a:gridCol w="1066317">
                      <a:extLst>
                        <a:ext uri="{9D8B030D-6E8A-4147-A177-3AD203B41FA5}">
                          <a16:colId xmlns:a16="http://schemas.microsoft.com/office/drawing/2014/main" val="458379695"/>
                        </a:ext>
                      </a:extLst>
                    </a:gridCol>
                    <a:gridCol w="1066317">
                      <a:extLst>
                        <a:ext uri="{9D8B030D-6E8A-4147-A177-3AD203B41FA5}">
                          <a16:colId xmlns:a16="http://schemas.microsoft.com/office/drawing/2014/main" val="1134757903"/>
                        </a:ext>
                      </a:extLst>
                    </a:gridCol>
                    <a:gridCol w="1066317">
                      <a:extLst>
                        <a:ext uri="{9D8B030D-6E8A-4147-A177-3AD203B41FA5}">
                          <a16:colId xmlns:a16="http://schemas.microsoft.com/office/drawing/2014/main" val="3211390307"/>
                        </a:ext>
                      </a:extLst>
                    </a:gridCol>
                    <a:gridCol w="1067428">
                      <a:extLst>
                        <a:ext uri="{9D8B030D-6E8A-4147-A177-3AD203B41FA5}">
                          <a16:colId xmlns:a16="http://schemas.microsoft.com/office/drawing/2014/main" val="3170104842"/>
                        </a:ext>
                      </a:extLst>
                    </a:gridCol>
                  </a:tblGrid>
                  <a:tr h="392685">
                    <a:tc>
                      <a:txBody>
                        <a:bodyPr/>
                        <a:lstStyle/>
                        <a:p>
                          <a:pPr>
                            <a:spcAft>
                              <a:spcPts val="0"/>
                            </a:spcAft>
                          </a:pPr>
                          <a:r>
                            <a:rPr lang="en-GB" sz="1600">
                              <a:effectLst/>
                            </a:rPr>
                            <a:t>N</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r>
                                        <a:rPr lang="en-GB" sz="1600">
                                          <a:effectLst/>
                                          <a:latin typeface="Cambria Math" panose="02040503050406030204" pitchFamily="18" charset="0"/>
                                        </a:rPr>
                                        <m:t>𝑔</m:t>
                                      </m:r>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1</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𝑔</m:t>
                                          </m:r>
                                        </m:e>
                                      </m:acc>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1</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r>
                                        <a:rPr lang="en-GB" sz="1600">
                                          <a:effectLst/>
                                          <a:latin typeface="Cambria Math" panose="02040503050406030204" pitchFamily="18" charset="0"/>
                                        </a:rPr>
                                        <m:t>𝑚</m:t>
                                      </m:r>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1</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𝑚</m:t>
                                          </m:r>
                                        </m:e>
                                      </m:acc>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1</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r>
                                        <a:rPr lang="en-GB" sz="1600">
                                          <a:effectLst/>
                                          <a:latin typeface="Cambria Math" panose="02040503050406030204" pitchFamily="18" charset="0"/>
                                        </a:rPr>
                                        <m:t>𝑔</m:t>
                                      </m:r>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3</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𝑔</m:t>
                                          </m:r>
                                        </m:e>
                                      </m:acc>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3</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r>
                                        <a:rPr lang="en-GB" sz="1600">
                                          <a:effectLst/>
                                          <a:latin typeface="Cambria Math" panose="02040503050406030204" pitchFamily="18" charset="0"/>
                                        </a:rPr>
                                        <m:t>𝑚</m:t>
                                      </m:r>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3</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𝑚</m:t>
                                          </m:r>
                                        </m:e>
                                      </m:acc>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3</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2445585"/>
                      </a:ext>
                    </a:extLst>
                  </a:tr>
                  <a:tr h="262428">
                    <a:tc>
                      <a:txBody>
                        <a:bodyPr/>
                        <a:lstStyle/>
                        <a:p>
                          <a:pPr>
                            <a:spcAft>
                              <a:spcPts val="0"/>
                            </a:spcAft>
                          </a:pPr>
                          <a:r>
                            <a:rPr lang="en-GB" sz="1600">
                              <a:effectLst/>
                            </a:rPr>
                            <a:t>60000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33.754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1.322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0.076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0.185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68503103"/>
                      </a:ext>
                    </a:extLst>
                  </a:tr>
                  <a:tr h="262428">
                    <a:tc>
                      <a:txBody>
                        <a:bodyPr/>
                        <a:lstStyle/>
                        <a:p>
                          <a:pPr>
                            <a:spcAft>
                              <a:spcPts val="0"/>
                            </a:spcAft>
                          </a:pPr>
                          <a:r>
                            <a:rPr lang="en-GB" sz="1600">
                              <a:effectLst/>
                            </a:rPr>
                            <a:t>90000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7.334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0.616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0.586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8598461"/>
                      </a:ext>
                    </a:extLst>
                  </a:tr>
                  <a:tr h="262428">
                    <a:tc>
                      <a:txBody>
                        <a:bodyPr/>
                        <a:lstStyle/>
                        <a:p>
                          <a:pPr>
                            <a:spcAft>
                              <a:spcPts val="0"/>
                            </a:spcAft>
                          </a:pPr>
                          <a:r>
                            <a:rPr lang="en-GB" sz="1600">
                              <a:effectLst/>
                            </a:rPr>
                            <a:t>135000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11.726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0.676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0.254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-0.019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5857088"/>
                      </a:ext>
                    </a:extLst>
                  </a:tr>
                  <a:tr h="262428">
                    <a:tc>
                      <a:txBody>
                        <a:bodyPr/>
                        <a:lstStyle/>
                        <a:p>
                          <a:pPr>
                            <a:spcAft>
                              <a:spcPts val="0"/>
                            </a:spcAft>
                          </a:pPr>
                          <a:r>
                            <a:rPr lang="en-GB" sz="1600">
                              <a:effectLst/>
                            </a:rPr>
                            <a:t>202500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45.620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2.697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0.052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1.460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0.670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6774033"/>
                      </a:ext>
                    </a:extLst>
                  </a:tr>
                  <a:tr h="262428">
                    <a:tc>
                      <a:txBody>
                        <a:bodyPr/>
                        <a:lstStyle/>
                        <a:p>
                          <a:pPr>
                            <a:spcAft>
                              <a:spcPts val="0"/>
                            </a:spcAft>
                          </a:pPr>
                          <a:r>
                            <a:rPr lang="en-GB" sz="1600">
                              <a:effectLst/>
                            </a:rPr>
                            <a:t>303750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17.146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0.756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1.004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0.278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33947869"/>
                      </a:ext>
                    </a:extLst>
                  </a:tr>
                  <a:tr h="262428">
                    <a:tc>
                      <a:txBody>
                        <a:bodyPr/>
                        <a:lstStyle/>
                        <a:p>
                          <a:pPr>
                            <a:spcAft>
                              <a:spcPts val="0"/>
                            </a:spcAft>
                          </a:pPr>
                          <a:r>
                            <a:rPr lang="en-GB" sz="1600" dirty="0">
                              <a:effectLst/>
                            </a:rPr>
                            <a:t>455625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8.733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1.164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0.058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0.256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-0.166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-0.008</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69292194"/>
                      </a:ext>
                    </a:extLst>
                  </a:tr>
                  <a:tr h="262428">
                    <a:tc>
                      <a:txBody>
                        <a:bodyPr/>
                        <a:lstStyle/>
                        <a:p>
                          <a:pPr>
                            <a:spcAft>
                              <a:spcPts val="0"/>
                            </a:spcAft>
                          </a:pPr>
                          <a:r>
                            <a:rPr lang="en-GB" sz="1600">
                              <a:effectLst/>
                            </a:rPr>
                            <a:t>683438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28.295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0.133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0.070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0.411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-0.059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-0.005</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1639902"/>
                      </a:ext>
                    </a:extLst>
                  </a:tr>
                  <a:tr h="262428">
                    <a:tc>
                      <a:txBody>
                        <a:bodyPr/>
                        <a:lstStyle/>
                        <a:p>
                          <a:pPr>
                            <a:spcAft>
                              <a:spcPts val="0"/>
                            </a:spcAft>
                          </a:pPr>
                          <a:r>
                            <a:rPr lang="en-GB" sz="1600">
                              <a:effectLst/>
                            </a:rPr>
                            <a:t>1025156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21.929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0.782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0.280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-0.215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41170413"/>
                      </a:ext>
                    </a:extLst>
                  </a:tr>
                  <a:tr h="262428">
                    <a:tc>
                      <a:txBody>
                        <a:bodyPr/>
                        <a:lstStyle/>
                        <a:p>
                          <a:pPr>
                            <a:spcAft>
                              <a:spcPts val="0"/>
                            </a:spcAft>
                          </a:pPr>
                          <a:r>
                            <a:rPr lang="en-GB" sz="1600">
                              <a:effectLst/>
                            </a:rPr>
                            <a:t>1537734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7.656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0.386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0.036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0.416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-0.054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0.015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0821478"/>
                      </a:ext>
                    </a:extLst>
                  </a:tr>
                  <a:tr h="262428">
                    <a:tc>
                      <a:txBody>
                        <a:bodyPr/>
                        <a:lstStyle/>
                        <a:p>
                          <a:pPr>
                            <a:spcAft>
                              <a:spcPts val="0"/>
                            </a:spcAft>
                          </a:pPr>
                          <a:r>
                            <a:rPr lang="en-GB" sz="1600">
                              <a:effectLst/>
                            </a:rPr>
                            <a:t>2306602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56.583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0.523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0.053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9132350"/>
                      </a:ext>
                    </a:extLst>
                  </a:tr>
                  <a:tr h="262428">
                    <a:tc>
                      <a:txBody>
                        <a:bodyPr/>
                        <a:lstStyle/>
                        <a:p>
                          <a:pPr>
                            <a:spcAft>
                              <a:spcPts val="0"/>
                            </a:spcAft>
                          </a:pPr>
                          <a:r>
                            <a:rPr lang="en-GB" sz="1600">
                              <a:effectLst/>
                            </a:rPr>
                            <a:t>3459902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15.662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1.010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0.599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-0.031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-0.032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7372124"/>
                      </a:ext>
                    </a:extLst>
                  </a:tr>
                  <a:tr h="262428">
                    <a:tc>
                      <a:txBody>
                        <a:bodyPr/>
                        <a:lstStyle/>
                        <a:p>
                          <a:pPr>
                            <a:spcAft>
                              <a:spcPts val="0"/>
                            </a:spcAft>
                          </a:pPr>
                          <a:r>
                            <a:rPr lang="en-GB" sz="1600">
                              <a:effectLst/>
                            </a:rPr>
                            <a:t>5189854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13.995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-0.034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1.722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0.981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6319160"/>
                      </a:ext>
                    </a:extLst>
                  </a:tr>
                  <a:tr h="262428">
                    <a:tc>
                      <a:txBody>
                        <a:bodyPr/>
                        <a:lstStyle/>
                        <a:p>
                          <a:pPr>
                            <a:spcAft>
                              <a:spcPts val="0"/>
                            </a:spcAft>
                          </a:pPr>
                          <a:r>
                            <a:rPr lang="en-GB" sz="1600">
                              <a:effectLst/>
                            </a:rPr>
                            <a:t>7784780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18.604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0.292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1.512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0.717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5700716"/>
                      </a:ext>
                    </a:extLst>
                  </a:tr>
                  <a:tr h="262428">
                    <a:tc>
                      <a:txBody>
                        <a:bodyPr/>
                        <a:lstStyle/>
                        <a:p>
                          <a:pPr>
                            <a:spcAft>
                              <a:spcPts val="0"/>
                            </a:spcAft>
                          </a:pPr>
                          <a:r>
                            <a:rPr lang="en-GB" sz="1600">
                              <a:effectLst/>
                            </a:rPr>
                            <a:t>11677170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22.388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0.640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1.170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0.605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8568383"/>
                      </a:ext>
                    </a:extLst>
                  </a:tr>
                </a:tbl>
              </a:graphicData>
            </a:graphic>
          </p:graphicFrame>
        </mc:Choice>
        <mc:Fallback>
          <p:graphicFrame>
            <p:nvGraphicFramePr>
              <p:cNvPr id="4" name="Tabell 3">
                <a:extLst>
                  <a:ext uri="{FF2B5EF4-FFF2-40B4-BE49-F238E27FC236}">
                    <a16:creationId xmlns:a16="http://schemas.microsoft.com/office/drawing/2014/main" id="{DBCCE7CC-C2AA-8C4D-8012-3BAF37960422}"/>
                  </a:ext>
                </a:extLst>
              </p:cNvPr>
              <p:cNvGraphicFramePr>
                <a:graphicFrameLocks noGrp="1"/>
              </p:cNvGraphicFramePr>
              <p:nvPr>
                <p:extLst>
                  <p:ext uri="{D42A27DB-BD31-4B8C-83A1-F6EECF244321}">
                    <p14:modId xmlns:p14="http://schemas.microsoft.com/office/powerpoint/2010/main" val="415701263"/>
                  </p:ext>
                </p:extLst>
              </p:nvPr>
            </p:nvGraphicFramePr>
            <p:xfrm>
              <a:off x="1440001" y="1685563"/>
              <a:ext cx="9599075" cy="4066677"/>
            </p:xfrm>
            <a:graphic>
              <a:graphicData uri="http://schemas.openxmlformats.org/drawingml/2006/table">
                <a:tbl>
                  <a:tblPr firstRow="1" firstCol="1" bandRow="1">
                    <a:tableStyleId>{5C22544A-7EE6-4342-B048-85BDC9FD1C3A}</a:tableStyleId>
                  </a:tblPr>
                  <a:tblGrid>
                    <a:gridCol w="1066317">
                      <a:extLst>
                        <a:ext uri="{9D8B030D-6E8A-4147-A177-3AD203B41FA5}">
                          <a16:colId xmlns:a16="http://schemas.microsoft.com/office/drawing/2014/main" val="57275828"/>
                        </a:ext>
                      </a:extLst>
                    </a:gridCol>
                    <a:gridCol w="1066317">
                      <a:extLst>
                        <a:ext uri="{9D8B030D-6E8A-4147-A177-3AD203B41FA5}">
                          <a16:colId xmlns:a16="http://schemas.microsoft.com/office/drawing/2014/main" val="1854144344"/>
                        </a:ext>
                      </a:extLst>
                    </a:gridCol>
                    <a:gridCol w="1066317">
                      <a:extLst>
                        <a:ext uri="{9D8B030D-6E8A-4147-A177-3AD203B41FA5}">
                          <a16:colId xmlns:a16="http://schemas.microsoft.com/office/drawing/2014/main" val="2797356300"/>
                        </a:ext>
                      </a:extLst>
                    </a:gridCol>
                    <a:gridCol w="1066317">
                      <a:extLst>
                        <a:ext uri="{9D8B030D-6E8A-4147-A177-3AD203B41FA5}">
                          <a16:colId xmlns:a16="http://schemas.microsoft.com/office/drawing/2014/main" val="3064752743"/>
                        </a:ext>
                      </a:extLst>
                    </a:gridCol>
                    <a:gridCol w="1067428">
                      <a:extLst>
                        <a:ext uri="{9D8B030D-6E8A-4147-A177-3AD203B41FA5}">
                          <a16:colId xmlns:a16="http://schemas.microsoft.com/office/drawing/2014/main" val="4209653720"/>
                        </a:ext>
                      </a:extLst>
                    </a:gridCol>
                    <a:gridCol w="1066317">
                      <a:extLst>
                        <a:ext uri="{9D8B030D-6E8A-4147-A177-3AD203B41FA5}">
                          <a16:colId xmlns:a16="http://schemas.microsoft.com/office/drawing/2014/main" val="458379695"/>
                        </a:ext>
                      </a:extLst>
                    </a:gridCol>
                    <a:gridCol w="1066317">
                      <a:extLst>
                        <a:ext uri="{9D8B030D-6E8A-4147-A177-3AD203B41FA5}">
                          <a16:colId xmlns:a16="http://schemas.microsoft.com/office/drawing/2014/main" val="1134757903"/>
                        </a:ext>
                      </a:extLst>
                    </a:gridCol>
                    <a:gridCol w="1066317">
                      <a:extLst>
                        <a:ext uri="{9D8B030D-6E8A-4147-A177-3AD203B41FA5}">
                          <a16:colId xmlns:a16="http://schemas.microsoft.com/office/drawing/2014/main" val="3211390307"/>
                        </a:ext>
                      </a:extLst>
                    </a:gridCol>
                    <a:gridCol w="1067428">
                      <a:extLst>
                        <a:ext uri="{9D8B030D-6E8A-4147-A177-3AD203B41FA5}">
                          <a16:colId xmlns:a16="http://schemas.microsoft.com/office/drawing/2014/main" val="3170104842"/>
                        </a:ext>
                      </a:extLst>
                    </a:gridCol>
                  </a:tblGrid>
                  <a:tr h="392685">
                    <a:tc>
                      <a:txBody>
                        <a:bodyPr/>
                        <a:lstStyle/>
                        <a:p>
                          <a:pPr>
                            <a:spcAft>
                              <a:spcPts val="0"/>
                            </a:spcAft>
                          </a:pPr>
                          <a:r>
                            <a:rPr lang="en-GB" sz="1600">
                              <a:effectLst/>
                            </a:rPr>
                            <a:t>N</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v-SE"/>
                        </a:p>
                      </a:txBody>
                      <a:tcPr marL="68580" marR="68580" marT="0" marB="0">
                        <a:blipFill>
                          <a:blip r:embed="rId3"/>
                          <a:stretch>
                            <a:fillRect l="-101190" t="-16129" r="-702381" b="-958065"/>
                          </a:stretch>
                        </a:blipFill>
                      </a:tcPr>
                    </a:tc>
                    <a:tc>
                      <a:txBody>
                        <a:bodyPr/>
                        <a:lstStyle/>
                        <a:p>
                          <a:endParaRPr lang="sv-SE"/>
                        </a:p>
                      </a:txBody>
                      <a:tcPr marL="68580" marR="68580" marT="0" marB="0">
                        <a:blipFill>
                          <a:blip r:embed="rId3"/>
                          <a:stretch>
                            <a:fillRect l="-201190" t="-16129" r="-602381" b="-958065"/>
                          </a:stretch>
                        </a:blipFill>
                      </a:tcPr>
                    </a:tc>
                    <a:tc>
                      <a:txBody>
                        <a:bodyPr/>
                        <a:lstStyle/>
                        <a:p>
                          <a:endParaRPr lang="sv-SE"/>
                        </a:p>
                      </a:txBody>
                      <a:tcPr marL="68580" marR="68580" marT="0" marB="0">
                        <a:blipFill>
                          <a:blip r:embed="rId3"/>
                          <a:stretch>
                            <a:fillRect l="-301190" t="-16129" r="-502381" b="-958065"/>
                          </a:stretch>
                        </a:blipFill>
                      </a:tcPr>
                    </a:tc>
                    <a:tc>
                      <a:txBody>
                        <a:bodyPr/>
                        <a:lstStyle/>
                        <a:p>
                          <a:endParaRPr lang="sv-SE"/>
                        </a:p>
                      </a:txBody>
                      <a:tcPr marL="68580" marR="68580" marT="0" marB="0">
                        <a:blipFill>
                          <a:blip r:embed="rId3"/>
                          <a:stretch>
                            <a:fillRect l="-396471" t="-16129" r="-396471" b="-958065"/>
                          </a:stretch>
                        </a:blipFill>
                      </a:tcPr>
                    </a:tc>
                    <a:tc>
                      <a:txBody>
                        <a:bodyPr/>
                        <a:lstStyle/>
                        <a:p>
                          <a:endParaRPr lang="sv-SE"/>
                        </a:p>
                      </a:txBody>
                      <a:tcPr marL="68580" marR="68580" marT="0" marB="0">
                        <a:blipFill>
                          <a:blip r:embed="rId3"/>
                          <a:stretch>
                            <a:fillRect l="-502381" t="-16129" r="-301190" b="-958065"/>
                          </a:stretch>
                        </a:blipFill>
                      </a:tcPr>
                    </a:tc>
                    <a:tc>
                      <a:txBody>
                        <a:bodyPr/>
                        <a:lstStyle/>
                        <a:p>
                          <a:endParaRPr lang="sv-SE"/>
                        </a:p>
                      </a:txBody>
                      <a:tcPr marL="68580" marR="68580" marT="0" marB="0">
                        <a:blipFill>
                          <a:blip r:embed="rId3"/>
                          <a:stretch>
                            <a:fillRect l="-602381" t="-16129" r="-201190" b="-958065"/>
                          </a:stretch>
                        </a:blipFill>
                      </a:tcPr>
                    </a:tc>
                    <a:tc>
                      <a:txBody>
                        <a:bodyPr/>
                        <a:lstStyle/>
                        <a:p>
                          <a:endParaRPr lang="sv-SE"/>
                        </a:p>
                      </a:txBody>
                      <a:tcPr marL="68580" marR="68580" marT="0" marB="0">
                        <a:blipFill>
                          <a:blip r:embed="rId3"/>
                          <a:stretch>
                            <a:fillRect l="-702381" t="-16129" r="-101190" b="-958065"/>
                          </a:stretch>
                        </a:blipFill>
                      </a:tcPr>
                    </a:tc>
                    <a:tc>
                      <a:txBody>
                        <a:bodyPr/>
                        <a:lstStyle/>
                        <a:p>
                          <a:endParaRPr lang="sv-SE"/>
                        </a:p>
                      </a:txBody>
                      <a:tcPr marL="68580" marR="68580" marT="0" marB="0">
                        <a:blipFill>
                          <a:blip r:embed="rId3"/>
                          <a:stretch>
                            <a:fillRect l="-802381" t="-16129" r="-1190" b="-958065"/>
                          </a:stretch>
                        </a:blipFill>
                      </a:tcPr>
                    </a:tc>
                    <a:extLst>
                      <a:ext uri="{0D108BD9-81ED-4DB2-BD59-A6C34878D82A}">
                        <a16:rowId xmlns:a16="http://schemas.microsoft.com/office/drawing/2014/main" val="252445585"/>
                      </a:ext>
                    </a:extLst>
                  </a:tr>
                  <a:tr h="262428">
                    <a:tc>
                      <a:txBody>
                        <a:bodyPr/>
                        <a:lstStyle/>
                        <a:p>
                          <a:pPr>
                            <a:spcAft>
                              <a:spcPts val="0"/>
                            </a:spcAft>
                          </a:pPr>
                          <a:r>
                            <a:rPr lang="en-GB" sz="1600">
                              <a:effectLst/>
                            </a:rPr>
                            <a:t>60000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33.754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1.322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0.076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0.185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68503103"/>
                      </a:ext>
                    </a:extLst>
                  </a:tr>
                  <a:tr h="262428">
                    <a:tc>
                      <a:txBody>
                        <a:bodyPr/>
                        <a:lstStyle/>
                        <a:p>
                          <a:pPr>
                            <a:spcAft>
                              <a:spcPts val="0"/>
                            </a:spcAft>
                          </a:pPr>
                          <a:r>
                            <a:rPr lang="en-GB" sz="1600">
                              <a:effectLst/>
                            </a:rPr>
                            <a:t>90000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7.334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0.616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0.586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8598461"/>
                      </a:ext>
                    </a:extLst>
                  </a:tr>
                  <a:tr h="262428">
                    <a:tc>
                      <a:txBody>
                        <a:bodyPr/>
                        <a:lstStyle/>
                        <a:p>
                          <a:pPr>
                            <a:spcAft>
                              <a:spcPts val="0"/>
                            </a:spcAft>
                          </a:pPr>
                          <a:r>
                            <a:rPr lang="en-GB" sz="1600">
                              <a:effectLst/>
                            </a:rPr>
                            <a:t>135000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11.726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0.676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0.254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-0.019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5857088"/>
                      </a:ext>
                    </a:extLst>
                  </a:tr>
                  <a:tr h="262428">
                    <a:tc>
                      <a:txBody>
                        <a:bodyPr/>
                        <a:lstStyle/>
                        <a:p>
                          <a:pPr>
                            <a:spcAft>
                              <a:spcPts val="0"/>
                            </a:spcAft>
                          </a:pPr>
                          <a:r>
                            <a:rPr lang="en-GB" sz="1600">
                              <a:effectLst/>
                            </a:rPr>
                            <a:t>202500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45.620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2.697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0.052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1.460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0.670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6774033"/>
                      </a:ext>
                    </a:extLst>
                  </a:tr>
                  <a:tr h="262428">
                    <a:tc>
                      <a:txBody>
                        <a:bodyPr/>
                        <a:lstStyle/>
                        <a:p>
                          <a:pPr>
                            <a:spcAft>
                              <a:spcPts val="0"/>
                            </a:spcAft>
                          </a:pPr>
                          <a:r>
                            <a:rPr lang="en-GB" sz="1600">
                              <a:effectLst/>
                            </a:rPr>
                            <a:t>303750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17.146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0.756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1.004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0.278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33947869"/>
                      </a:ext>
                    </a:extLst>
                  </a:tr>
                  <a:tr h="262428">
                    <a:tc>
                      <a:txBody>
                        <a:bodyPr/>
                        <a:lstStyle/>
                        <a:p>
                          <a:pPr>
                            <a:spcAft>
                              <a:spcPts val="0"/>
                            </a:spcAft>
                          </a:pPr>
                          <a:r>
                            <a:rPr lang="en-GB" sz="1600" dirty="0">
                              <a:effectLst/>
                            </a:rPr>
                            <a:t>455625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8.733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1.164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0.058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0.256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-0.166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-0.008</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69292194"/>
                      </a:ext>
                    </a:extLst>
                  </a:tr>
                  <a:tr h="262428">
                    <a:tc>
                      <a:txBody>
                        <a:bodyPr/>
                        <a:lstStyle/>
                        <a:p>
                          <a:pPr>
                            <a:spcAft>
                              <a:spcPts val="0"/>
                            </a:spcAft>
                          </a:pPr>
                          <a:r>
                            <a:rPr lang="en-GB" sz="1600">
                              <a:effectLst/>
                            </a:rPr>
                            <a:t>683438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28.295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0.133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0.070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0.411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-0.059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-0.005</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81639902"/>
                      </a:ext>
                    </a:extLst>
                  </a:tr>
                  <a:tr h="262428">
                    <a:tc>
                      <a:txBody>
                        <a:bodyPr/>
                        <a:lstStyle/>
                        <a:p>
                          <a:pPr>
                            <a:spcAft>
                              <a:spcPts val="0"/>
                            </a:spcAft>
                          </a:pPr>
                          <a:r>
                            <a:rPr lang="en-GB" sz="1600">
                              <a:effectLst/>
                            </a:rPr>
                            <a:t>1025156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21.929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0.782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0.280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-0.215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-0.009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41170413"/>
                      </a:ext>
                    </a:extLst>
                  </a:tr>
                  <a:tr h="262428">
                    <a:tc>
                      <a:txBody>
                        <a:bodyPr/>
                        <a:lstStyle/>
                        <a:p>
                          <a:pPr>
                            <a:spcAft>
                              <a:spcPts val="0"/>
                            </a:spcAft>
                          </a:pPr>
                          <a:r>
                            <a:rPr lang="en-GB" sz="1600">
                              <a:effectLst/>
                            </a:rPr>
                            <a:t>1537734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7.656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0.386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0.036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0.416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-0.054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a:effectLst/>
                            </a:rPr>
                            <a:t>0.015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90821478"/>
                      </a:ext>
                    </a:extLst>
                  </a:tr>
                  <a:tr h="262428">
                    <a:tc>
                      <a:txBody>
                        <a:bodyPr/>
                        <a:lstStyle/>
                        <a:p>
                          <a:pPr>
                            <a:spcAft>
                              <a:spcPts val="0"/>
                            </a:spcAft>
                          </a:pPr>
                          <a:r>
                            <a:rPr lang="en-GB" sz="1600">
                              <a:effectLst/>
                            </a:rPr>
                            <a:t>2306602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56.583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0.523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0.053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9132350"/>
                      </a:ext>
                    </a:extLst>
                  </a:tr>
                  <a:tr h="262428">
                    <a:tc>
                      <a:txBody>
                        <a:bodyPr/>
                        <a:lstStyle/>
                        <a:p>
                          <a:pPr>
                            <a:spcAft>
                              <a:spcPts val="0"/>
                            </a:spcAft>
                          </a:pPr>
                          <a:r>
                            <a:rPr lang="en-GB" sz="1600">
                              <a:effectLst/>
                            </a:rPr>
                            <a:t>3459902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15.662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1.010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0.069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0.599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-0.031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-0.032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7372124"/>
                      </a:ext>
                    </a:extLst>
                  </a:tr>
                  <a:tr h="262428">
                    <a:tc>
                      <a:txBody>
                        <a:bodyPr/>
                        <a:lstStyle/>
                        <a:p>
                          <a:pPr>
                            <a:spcAft>
                              <a:spcPts val="0"/>
                            </a:spcAft>
                          </a:pPr>
                          <a:r>
                            <a:rPr lang="en-GB" sz="1600">
                              <a:effectLst/>
                            </a:rPr>
                            <a:t>5189854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13.995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-0.034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1.722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0.981</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26319160"/>
                      </a:ext>
                    </a:extLst>
                  </a:tr>
                  <a:tr h="262428">
                    <a:tc>
                      <a:txBody>
                        <a:bodyPr/>
                        <a:lstStyle/>
                        <a:p>
                          <a:pPr>
                            <a:spcAft>
                              <a:spcPts val="0"/>
                            </a:spcAft>
                          </a:pPr>
                          <a:r>
                            <a:rPr lang="en-GB" sz="1600">
                              <a:effectLst/>
                            </a:rPr>
                            <a:t>7784780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18.604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0.292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0.048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-0.014</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1.512</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0.717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95700716"/>
                      </a:ext>
                    </a:extLst>
                  </a:tr>
                  <a:tr h="262428">
                    <a:tc>
                      <a:txBody>
                        <a:bodyPr/>
                        <a:lstStyle/>
                        <a:p>
                          <a:pPr>
                            <a:spcAft>
                              <a:spcPts val="0"/>
                            </a:spcAft>
                          </a:pPr>
                          <a:r>
                            <a:rPr lang="en-GB" sz="1600">
                              <a:effectLst/>
                            </a:rPr>
                            <a:t>11677170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22.388</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0.640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-0.020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1.170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0.605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sv-SE" sz="1600" dirty="0">
                              <a:effectLst/>
                            </a:rPr>
                            <a:t>0.006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8568383"/>
                      </a:ext>
                    </a:extLst>
                  </a:tr>
                </a:tbl>
              </a:graphicData>
            </a:graphic>
          </p:graphicFrame>
        </mc:Fallback>
      </mc:AlternateContent>
      <p:sp>
        <p:nvSpPr>
          <p:cNvPr id="5" name="Rektangel 4">
            <a:extLst>
              <a:ext uri="{FF2B5EF4-FFF2-40B4-BE49-F238E27FC236}">
                <a16:creationId xmlns:a16="http://schemas.microsoft.com/office/drawing/2014/main" id="{877AF19D-C709-5D4C-A549-5941BA2E6FAD}"/>
              </a:ext>
            </a:extLst>
          </p:cNvPr>
          <p:cNvSpPr/>
          <p:nvPr/>
        </p:nvSpPr>
        <p:spPr>
          <a:xfrm>
            <a:off x="1440000" y="5715233"/>
            <a:ext cx="9599075" cy="646331"/>
          </a:xfrm>
          <a:prstGeom prst="rect">
            <a:avLst/>
          </a:prstGeom>
        </p:spPr>
        <p:txBody>
          <a:bodyPr wrap="square">
            <a:spAutoFit/>
          </a:bodyPr>
          <a:lstStyle/>
          <a:p>
            <a:pPr>
              <a:spcAft>
                <a:spcPts val="0"/>
              </a:spcAft>
            </a:pPr>
            <a:r>
              <a:rPr lang="en-GB" b="1" dirty="0">
                <a:latin typeface="Times New Roman" panose="02020603050405020304" pitchFamily="18" charset="0"/>
                <a:ea typeface="Times New Roman" panose="02020603050405020304" pitchFamily="18" charset="0"/>
              </a:rPr>
              <a:t>Table 12.</a:t>
            </a:r>
            <a:r>
              <a:rPr lang="en-GB" dirty="0">
                <a:latin typeface="Times New Roman" panose="02020603050405020304" pitchFamily="18" charset="0"/>
                <a:ea typeface="Times New Roman" panose="02020603050405020304" pitchFamily="18" charset="0"/>
              </a:rPr>
              <a:t> Each column shows the variance of </a:t>
            </a:r>
            <a:r>
              <a:rPr lang="en-GB" dirty="0">
                <a:latin typeface="Cambria Math" panose="02040503050406030204" pitchFamily="18" charset="0"/>
                <a:ea typeface="Times New Roman" panose="02020603050405020304" pitchFamily="18" charset="0"/>
              </a:rPr>
              <a:t>the </a:t>
            </a:r>
            <a:r>
              <a:rPr lang="en-GB" dirty="0">
                <a:latin typeface="Times New Roman" panose="02020603050405020304" pitchFamily="18" charset="0"/>
                <a:ea typeface="Times New Roman" panose="02020603050405020304" pitchFamily="18" charset="0"/>
              </a:rPr>
              <a:t>relative bias of the variance. Positive values of the relative bias indicate an overestimated variance. </a:t>
            </a:r>
            <a:endParaRPr lang="sv-SE" sz="36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9CC35C2A-1D89-78AA-BF78-5B8564082555}"/>
                  </a:ext>
                </a:extLst>
              </p:cNvPr>
              <p:cNvGraphicFramePr>
                <a:graphicFrameLocks noGrp="1"/>
              </p:cNvGraphicFramePr>
              <p:nvPr>
                <p:extLst>
                  <p:ext uri="{D42A27DB-BD31-4B8C-83A1-F6EECF244321}">
                    <p14:modId xmlns:p14="http://schemas.microsoft.com/office/powerpoint/2010/main" val="3585662597"/>
                  </p:ext>
                </p:extLst>
              </p:nvPr>
            </p:nvGraphicFramePr>
            <p:xfrm>
              <a:off x="6774099" y="1685563"/>
              <a:ext cx="1066317" cy="4066677"/>
            </p:xfrm>
            <a:graphic>
              <a:graphicData uri="http://schemas.openxmlformats.org/drawingml/2006/table">
                <a:tbl>
                  <a:tblPr firstRow="1" firstCol="1" bandRow="1">
                    <a:tableStyleId>{5C22544A-7EE6-4342-B048-85BDC9FD1C3A}</a:tableStyleId>
                  </a:tblPr>
                  <a:tblGrid>
                    <a:gridCol w="1066317">
                      <a:extLst>
                        <a:ext uri="{9D8B030D-6E8A-4147-A177-3AD203B41FA5}">
                          <a16:colId xmlns:a16="http://schemas.microsoft.com/office/drawing/2014/main" val="3212022939"/>
                        </a:ext>
                      </a:extLst>
                    </a:gridCol>
                  </a:tblGrid>
                  <a:tr h="392685">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r>
                                        <a:rPr lang="en-GB" sz="1600">
                                          <a:effectLst/>
                                          <a:latin typeface="Cambria Math" panose="02040503050406030204" pitchFamily="18" charset="0"/>
                                        </a:rPr>
                                        <m:t>𝑔</m:t>
                                      </m:r>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3</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1223011"/>
                      </a:ext>
                    </a:extLst>
                  </a:tr>
                  <a:tr h="262428">
                    <a:tc>
                      <a:txBody>
                        <a:bodyPr/>
                        <a:lstStyle/>
                        <a:p>
                          <a:pPr algn="r">
                            <a:spcAft>
                              <a:spcPts val="0"/>
                            </a:spcAft>
                          </a:pPr>
                          <a:r>
                            <a:rPr lang="sv-SE" sz="1600" dirty="0">
                              <a:effectLst/>
                            </a:rPr>
                            <a:t>0.617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7398147"/>
                      </a:ext>
                    </a:extLst>
                  </a:tr>
                  <a:tr h="262428">
                    <a:tc>
                      <a:txBody>
                        <a:bodyPr/>
                        <a:lstStyle/>
                        <a:p>
                          <a:pPr algn="r">
                            <a:spcAft>
                              <a:spcPts val="0"/>
                            </a:spcAft>
                          </a:pPr>
                          <a:r>
                            <a:rPr lang="sv-SE" sz="1600" dirty="0">
                              <a:effectLst/>
                            </a:rPr>
                            <a:t>0.586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0389332"/>
                      </a:ext>
                    </a:extLst>
                  </a:tr>
                  <a:tr h="262428">
                    <a:tc>
                      <a:txBody>
                        <a:bodyPr/>
                        <a:lstStyle/>
                        <a:p>
                          <a:pPr algn="r">
                            <a:spcAft>
                              <a:spcPts val="0"/>
                            </a:spcAft>
                          </a:pPr>
                          <a:r>
                            <a:rPr lang="sv-SE" sz="1600" dirty="0">
                              <a:effectLst/>
                            </a:rPr>
                            <a:t>0.254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5597491"/>
                      </a:ext>
                    </a:extLst>
                  </a:tr>
                  <a:tr h="262428">
                    <a:tc>
                      <a:txBody>
                        <a:bodyPr/>
                        <a:lstStyle/>
                        <a:p>
                          <a:pPr algn="r">
                            <a:spcAft>
                              <a:spcPts val="0"/>
                            </a:spcAft>
                          </a:pPr>
                          <a:r>
                            <a:rPr lang="sv-SE" sz="1600" dirty="0">
                              <a:effectLst/>
                            </a:rPr>
                            <a:t>1.460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4180899"/>
                      </a:ext>
                    </a:extLst>
                  </a:tr>
                  <a:tr h="262428">
                    <a:tc>
                      <a:txBody>
                        <a:bodyPr/>
                        <a:lstStyle/>
                        <a:p>
                          <a:pPr algn="r">
                            <a:spcAft>
                              <a:spcPts val="0"/>
                            </a:spcAft>
                          </a:pPr>
                          <a:r>
                            <a:rPr lang="sv-SE" sz="1600">
                              <a:effectLst/>
                            </a:rPr>
                            <a:t>1.004</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2787984"/>
                      </a:ext>
                    </a:extLst>
                  </a:tr>
                  <a:tr h="262428">
                    <a:tc>
                      <a:txBody>
                        <a:bodyPr/>
                        <a:lstStyle/>
                        <a:p>
                          <a:pPr algn="r">
                            <a:spcAft>
                              <a:spcPts val="0"/>
                            </a:spcAft>
                          </a:pPr>
                          <a:r>
                            <a:rPr lang="sv-SE" sz="1600" dirty="0">
                              <a:effectLst/>
                            </a:rPr>
                            <a:t>0.256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5634809"/>
                      </a:ext>
                    </a:extLst>
                  </a:tr>
                  <a:tr h="262428">
                    <a:tc>
                      <a:txBody>
                        <a:bodyPr/>
                        <a:lstStyle/>
                        <a:p>
                          <a:pPr algn="r">
                            <a:spcAft>
                              <a:spcPts val="0"/>
                            </a:spcAft>
                          </a:pPr>
                          <a:r>
                            <a:rPr lang="sv-SE" sz="1600" dirty="0">
                              <a:effectLst/>
                            </a:rPr>
                            <a:t>0.411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16864983"/>
                      </a:ext>
                    </a:extLst>
                  </a:tr>
                  <a:tr h="262428">
                    <a:tc>
                      <a:txBody>
                        <a:bodyPr/>
                        <a:lstStyle/>
                        <a:p>
                          <a:pPr algn="r">
                            <a:spcAft>
                              <a:spcPts val="0"/>
                            </a:spcAft>
                          </a:pPr>
                          <a:r>
                            <a:rPr lang="sv-SE" sz="1600">
                              <a:effectLst/>
                            </a:rPr>
                            <a:t>0.280</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6825550"/>
                      </a:ext>
                    </a:extLst>
                  </a:tr>
                  <a:tr h="262428">
                    <a:tc>
                      <a:txBody>
                        <a:bodyPr/>
                        <a:lstStyle/>
                        <a:p>
                          <a:pPr algn="r">
                            <a:spcAft>
                              <a:spcPts val="0"/>
                            </a:spcAft>
                          </a:pPr>
                          <a:r>
                            <a:rPr lang="sv-SE" sz="1600" dirty="0">
                              <a:effectLst/>
                            </a:rPr>
                            <a:t>0.416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11607778"/>
                      </a:ext>
                    </a:extLst>
                  </a:tr>
                  <a:tr h="262428">
                    <a:tc>
                      <a:txBody>
                        <a:bodyPr/>
                        <a:lstStyle/>
                        <a:p>
                          <a:pPr algn="r">
                            <a:spcAft>
                              <a:spcPts val="0"/>
                            </a:spcAft>
                          </a:pPr>
                          <a:r>
                            <a:rPr lang="sv-SE" sz="1600" dirty="0">
                              <a:effectLst/>
                            </a:rPr>
                            <a:t>0.523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6647396"/>
                      </a:ext>
                    </a:extLst>
                  </a:tr>
                  <a:tr h="262428">
                    <a:tc>
                      <a:txBody>
                        <a:bodyPr/>
                        <a:lstStyle/>
                        <a:p>
                          <a:pPr algn="r">
                            <a:spcAft>
                              <a:spcPts val="0"/>
                            </a:spcAft>
                          </a:pPr>
                          <a:r>
                            <a:rPr lang="sv-SE" sz="1600" dirty="0">
                              <a:effectLst/>
                            </a:rPr>
                            <a:t>0.599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6628686"/>
                      </a:ext>
                    </a:extLst>
                  </a:tr>
                  <a:tr h="262428">
                    <a:tc>
                      <a:txBody>
                        <a:bodyPr/>
                        <a:lstStyle/>
                        <a:p>
                          <a:pPr algn="r">
                            <a:spcAft>
                              <a:spcPts val="0"/>
                            </a:spcAft>
                          </a:pPr>
                          <a:r>
                            <a:rPr lang="sv-SE" sz="1600" dirty="0">
                              <a:effectLst/>
                            </a:rPr>
                            <a:t>1.722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6828277"/>
                      </a:ext>
                    </a:extLst>
                  </a:tr>
                  <a:tr h="262428">
                    <a:tc>
                      <a:txBody>
                        <a:bodyPr/>
                        <a:lstStyle/>
                        <a:p>
                          <a:pPr algn="r">
                            <a:spcAft>
                              <a:spcPts val="0"/>
                            </a:spcAft>
                          </a:pPr>
                          <a:r>
                            <a:rPr lang="sv-SE" sz="1600" dirty="0">
                              <a:effectLst/>
                            </a:rPr>
                            <a:t>1.512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9478123"/>
                      </a:ext>
                    </a:extLst>
                  </a:tr>
                  <a:tr h="262428">
                    <a:tc>
                      <a:txBody>
                        <a:bodyPr/>
                        <a:lstStyle/>
                        <a:p>
                          <a:pPr algn="r">
                            <a:spcAft>
                              <a:spcPts val="0"/>
                            </a:spcAft>
                          </a:pPr>
                          <a:r>
                            <a:rPr lang="sv-SE" sz="1600" dirty="0">
                              <a:effectLst/>
                            </a:rPr>
                            <a:t>1.170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7666446"/>
                      </a:ext>
                    </a:extLst>
                  </a:tr>
                </a:tbl>
              </a:graphicData>
            </a:graphic>
          </p:graphicFrame>
        </mc:Choice>
        <mc:Fallback>
          <p:graphicFrame>
            <p:nvGraphicFramePr>
              <p:cNvPr id="9" name="Table 8">
                <a:extLst>
                  <a:ext uri="{FF2B5EF4-FFF2-40B4-BE49-F238E27FC236}">
                    <a16:creationId xmlns:a16="http://schemas.microsoft.com/office/drawing/2014/main" id="{9CC35C2A-1D89-78AA-BF78-5B8564082555}"/>
                  </a:ext>
                </a:extLst>
              </p:cNvPr>
              <p:cNvGraphicFramePr>
                <a:graphicFrameLocks noGrp="1"/>
              </p:cNvGraphicFramePr>
              <p:nvPr>
                <p:extLst>
                  <p:ext uri="{D42A27DB-BD31-4B8C-83A1-F6EECF244321}">
                    <p14:modId xmlns:p14="http://schemas.microsoft.com/office/powerpoint/2010/main" val="3585662597"/>
                  </p:ext>
                </p:extLst>
              </p:nvPr>
            </p:nvGraphicFramePr>
            <p:xfrm>
              <a:off x="6774099" y="1685563"/>
              <a:ext cx="1066317" cy="4066677"/>
            </p:xfrm>
            <a:graphic>
              <a:graphicData uri="http://schemas.openxmlformats.org/drawingml/2006/table">
                <a:tbl>
                  <a:tblPr firstRow="1" firstCol="1" bandRow="1">
                    <a:tableStyleId>{5C22544A-7EE6-4342-B048-85BDC9FD1C3A}</a:tableStyleId>
                  </a:tblPr>
                  <a:tblGrid>
                    <a:gridCol w="1066317">
                      <a:extLst>
                        <a:ext uri="{9D8B030D-6E8A-4147-A177-3AD203B41FA5}">
                          <a16:colId xmlns:a16="http://schemas.microsoft.com/office/drawing/2014/main" val="3212022939"/>
                        </a:ext>
                      </a:extLst>
                    </a:gridCol>
                  </a:tblGrid>
                  <a:tr h="392685">
                    <a:tc>
                      <a:txBody>
                        <a:bodyPr/>
                        <a:lstStyle/>
                        <a:p>
                          <a:endParaRPr lang="sv-SE"/>
                        </a:p>
                      </a:txBody>
                      <a:tcPr marL="68580" marR="68580" marT="0" marB="0">
                        <a:blipFill>
                          <a:blip r:embed="rId4"/>
                          <a:stretch>
                            <a:fillRect l="-1176" r="-1176" b="-958065"/>
                          </a:stretch>
                        </a:blipFill>
                      </a:tcPr>
                    </a:tc>
                    <a:extLst>
                      <a:ext uri="{0D108BD9-81ED-4DB2-BD59-A6C34878D82A}">
                        <a16:rowId xmlns:a16="http://schemas.microsoft.com/office/drawing/2014/main" val="3101223011"/>
                      </a:ext>
                    </a:extLst>
                  </a:tr>
                  <a:tr h="262428">
                    <a:tc>
                      <a:txBody>
                        <a:bodyPr/>
                        <a:lstStyle/>
                        <a:p>
                          <a:pPr algn="r">
                            <a:spcAft>
                              <a:spcPts val="0"/>
                            </a:spcAft>
                          </a:pPr>
                          <a:r>
                            <a:rPr lang="sv-SE" sz="1600" dirty="0">
                              <a:effectLst/>
                            </a:rPr>
                            <a:t>0.617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7398147"/>
                      </a:ext>
                    </a:extLst>
                  </a:tr>
                  <a:tr h="262428">
                    <a:tc>
                      <a:txBody>
                        <a:bodyPr/>
                        <a:lstStyle/>
                        <a:p>
                          <a:pPr algn="r">
                            <a:spcAft>
                              <a:spcPts val="0"/>
                            </a:spcAft>
                          </a:pPr>
                          <a:r>
                            <a:rPr lang="sv-SE" sz="1600" dirty="0">
                              <a:effectLst/>
                            </a:rPr>
                            <a:t>0.586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0389332"/>
                      </a:ext>
                    </a:extLst>
                  </a:tr>
                  <a:tr h="262428">
                    <a:tc>
                      <a:txBody>
                        <a:bodyPr/>
                        <a:lstStyle/>
                        <a:p>
                          <a:pPr algn="r">
                            <a:spcAft>
                              <a:spcPts val="0"/>
                            </a:spcAft>
                          </a:pPr>
                          <a:r>
                            <a:rPr lang="sv-SE" sz="1600" dirty="0">
                              <a:effectLst/>
                            </a:rPr>
                            <a:t>0.254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5597491"/>
                      </a:ext>
                    </a:extLst>
                  </a:tr>
                  <a:tr h="262428">
                    <a:tc>
                      <a:txBody>
                        <a:bodyPr/>
                        <a:lstStyle/>
                        <a:p>
                          <a:pPr algn="r">
                            <a:spcAft>
                              <a:spcPts val="0"/>
                            </a:spcAft>
                          </a:pPr>
                          <a:r>
                            <a:rPr lang="sv-SE" sz="1600" dirty="0">
                              <a:effectLst/>
                            </a:rPr>
                            <a:t>1.460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64180899"/>
                      </a:ext>
                    </a:extLst>
                  </a:tr>
                  <a:tr h="262428">
                    <a:tc>
                      <a:txBody>
                        <a:bodyPr/>
                        <a:lstStyle/>
                        <a:p>
                          <a:pPr algn="r">
                            <a:spcAft>
                              <a:spcPts val="0"/>
                            </a:spcAft>
                          </a:pPr>
                          <a:r>
                            <a:rPr lang="sv-SE" sz="1600">
                              <a:effectLst/>
                            </a:rPr>
                            <a:t>1.004</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2787984"/>
                      </a:ext>
                    </a:extLst>
                  </a:tr>
                  <a:tr h="262428">
                    <a:tc>
                      <a:txBody>
                        <a:bodyPr/>
                        <a:lstStyle/>
                        <a:p>
                          <a:pPr algn="r">
                            <a:spcAft>
                              <a:spcPts val="0"/>
                            </a:spcAft>
                          </a:pPr>
                          <a:r>
                            <a:rPr lang="sv-SE" sz="1600" dirty="0">
                              <a:effectLst/>
                            </a:rPr>
                            <a:t>0.256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5634809"/>
                      </a:ext>
                    </a:extLst>
                  </a:tr>
                  <a:tr h="262428">
                    <a:tc>
                      <a:txBody>
                        <a:bodyPr/>
                        <a:lstStyle/>
                        <a:p>
                          <a:pPr algn="r">
                            <a:spcAft>
                              <a:spcPts val="0"/>
                            </a:spcAft>
                          </a:pPr>
                          <a:r>
                            <a:rPr lang="sv-SE" sz="1600" dirty="0">
                              <a:effectLst/>
                            </a:rPr>
                            <a:t>0.411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16864983"/>
                      </a:ext>
                    </a:extLst>
                  </a:tr>
                  <a:tr h="262428">
                    <a:tc>
                      <a:txBody>
                        <a:bodyPr/>
                        <a:lstStyle/>
                        <a:p>
                          <a:pPr algn="r">
                            <a:spcAft>
                              <a:spcPts val="0"/>
                            </a:spcAft>
                          </a:pPr>
                          <a:r>
                            <a:rPr lang="sv-SE" sz="1600">
                              <a:effectLst/>
                            </a:rPr>
                            <a:t>0.280</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86825550"/>
                      </a:ext>
                    </a:extLst>
                  </a:tr>
                  <a:tr h="262428">
                    <a:tc>
                      <a:txBody>
                        <a:bodyPr/>
                        <a:lstStyle/>
                        <a:p>
                          <a:pPr algn="r">
                            <a:spcAft>
                              <a:spcPts val="0"/>
                            </a:spcAft>
                          </a:pPr>
                          <a:r>
                            <a:rPr lang="sv-SE" sz="1600" dirty="0">
                              <a:effectLst/>
                            </a:rPr>
                            <a:t>0.416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11607778"/>
                      </a:ext>
                    </a:extLst>
                  </a:tr>
                  <a:tr h="262428">
                    <a:tc>
                      <a:txBody>
                        <a:bodyPr/>
                        <a:lstStyle/>
                        <a:p>
                          <a:pPr algn="r">
                            <a:spcAft>
                              <a:spcPts val="0"/>
                            </a:spcAft>
                          </a:pPr>
                          <a:r>
                            <a:rPr lang="sv-SE" sz="1600" dirty="0">
                              <a:effectLst/>
                            </a:rPr>
                            <a:t>0.523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36647396"/>
                      </a:ext>
                    </a:extLst>
                  </a:tr>
                  <a:tr h="262428">
                    <a:tc>
                      <a:txBody>
                        <a:bodyPr/>
                        <a:lstStyle/>
                        <a:p>
                          <a:pPr algn="r">
                            <a:spcAft>
                              <a:spcPts val="0"/>
                            </a:spcAft>
                          </a:pPr>
                          <a:r>
                            <a:rPr lang="sv-SE" sz="1600" dirty="0">
                              <a:effectLst/>
                            </a:rPr>
                            <a:t>0.599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6628686"/>
                      </a:ext>
                    </a:extLst>
                  </a:tr>
                  <a:tr h="262428">
                    <a:tc>
                      <a:txBody>
                        <a:bodyPr/>
                        <a:lstStyle/>
                        <a:p>
                          <a:pPr algn="r">
                            <a:spcAft>
                              <a:spcPts val="0"/>
                            </a:spcAft>
                          </a:pPr>
                          <a:r>
                            <a:rPr lang="sv-SE" sz="1600" dirty="0">
                              <a:effectLst/>
                            </a:rPr>
                            <a:t>1.722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36828277"/>
                      </a:ext>
                    </a:extLst>
                  </a:tr>
                  <a:tr h="262428">
                    <a:tc>
                      <a:txBody>
                        <a:bodyPr/>
                        <a:lstStyle/>
                        <a:p>
                          <a:pPr algn="r">
                            <a:spcAft>
                              <a:spcPts val="0"/>
                            </a:spcAft>
                          </a:pPr>
                          <a:r>
                            <a:rPr lang="sv-SE" sz="1600" dirty="0">
                              <a:effectLst/>
                            </a:rPr>
                            <a:t>1.512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39478123"/>
                      </a:ext>
                    </a:extLst>
                  </a:tr>
                  <a:tr h="262428">
                    <a:tc>
                      <a:txBody>
                        <a:bodyPr/>
                        <a:lstStyle/>
                        <a:p>
                          <a:pPr algn="r">
                            <a:spcAft>
                              <a:spcPts val="0"/>
                            </a:spcAft>
                          </a:pPr>
                          <a:r>
                            <a:rPr lang="sv-SE" sz="1600" dirty="0">
                              <a:effectLst/>
                            </a:rPr>
                            <a:t>1.170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766644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0" name="Table 9">
                <a:extLst>
                  <a:ext uri="{FF2B5EF4-FFF2-40B4-BE49-F238E27FC236}">
                    <a16:creationId xmlns:a16="http://schemas.microsoft.com/office/drawing/2014/main" id="{D0FC9A97-246B-C373-ED9D-ACC87768FE3B}"/>
                  </a:ext>
                </a:extLst>
              </p:cNvPr>
              <p:cNvGraphicFramePr>
                <a:graphicFrameLocks noGrp="1"/>
              </p:cNvGraphicFramePr>
              <p:nvPr>
                <p:extLst>
                  <p:ext uri="{D42A27DB-BD31-4B8C-83A1-F6EECF244321}">
                    <p14:modId xmlns:p14="http://schemas.microsoft.com/office/powerpoint/2010/main" val="3330598655"/>
                  </p:ext>
                </p:extLst>
              </p:nvPr>
            </p:nvGraphicFramePr>
            <p:xfrm>
              <a:off x="2500536" y="1685563"/>
              <a:ext cx="1066317" cy="4066677"/>
            </p:xfrm>
            <a:graphic>
              <a:graphicData uri="http://schemas.openxmlformats.org/drawingml/2006/table">
                <a:tbl>
                  <a:tblPr firstRow="1" firstCol="1" bandRow="1">
                    <a:tableStyleId>{5C22544A-7EE6-4342-B048-85BDC9FD1C3A}</a:tableStyleId>
                  </a:tblPr>
                  <a:tblGrid>
                    <a:gridCol w="1066317">
                      <a:extLst>
                        <a:ext uri="{9D8B030D-6E8A-4147-A177-3AD203B41FA5}">
                          <a16:colId xmlns:a16="http://schemas.microsoft.com/office/drawing/2014/main" val="3230767830"/>
                        </a:ext>
                      </a:extLst>
                    </a:gridCol>
                  </a:tblGrid>
                  <a:tr h="392685">
                    <a:tc>
                      <a:txBody>
                        <a:bodyPr/>
                        <a:lstStyle/>
                        <a:p>
                          <a:pPr>
                            <a:spcAft>
                              <a:spcPts val="0"/>
                            </a:spcAft>
                          </a:pPr>
                          <a14:m>
                            <m:oMath xmlns:m="http://schemas.openxmlformats.org/officeDocument/2006/math">
                              <m:r>
                                <a:rPr lang="en-GB" sz="1600">
                                  <a:effectLst/>
                                  <a:latin typeface="Cambria Math" panose="02040503050406030204" pitchFamily="18" charset="0"/>
                                </a:rPr>
                                <m:t>𝑅𝐵</m:t>
                              </m:r>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𝑉</m:t>
                                          </m:r>
                                        </m:e>
                                      </m:acc>
                                    </m:e>
                                    <m:sub>
                                      <m:r>
                                        <a:rPr lang="en-GB" sz="1600">
                                          <a:effectLst/>
                                          <a:latin typeface="Cambria Math" panose="02040503050406030204" pitchFamily="18" charset="0"/>
                                        </a:rPr>
                                        <m:t>𝑔</m:t>
                                      </m:r>
                                    </m:sub>
                                  </m:sSub>
                                  <m:d>
                                    <m:dPr>
                                      <m:ctrlPr>
                                        <a:rPr lang="sv-SE" sz="1600" i="1">
                                          <a:effectLst/>
                                          <a:latin typeface="Cambria Math" panose="02040503050406030204" pitchFamily="18" charset="0"/>
                                        </a:rPr>
                                      </m:ctrlPr>
                                    </m:dPr>
                                    <m:e>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acc>
                                                <m:accPr>
                                                  <m:chr m:val="̅"/>
                                                  <m:ctrlPr>
                                                    <a:rPr lang="sv-SE" sz="1600" i="1">
                                                      <a:effectLst/>
                                                      <a:latin typeface="Cambria Math" panose="02040503050406030204" pitchFamily="18" charset="0"/>
                                                    </a:rPr>
                                                  </m:ctrlPr>
                                                </m:accPr>
                                                <m:e>
                                                  <m:r>
                                                    <a:rPr lang="en-GB" sz="1600">
                                                      <a:effectLst/>
                                                      <a:latin typeface="Cambria Math" panose="02040503050406030204" pitchFamily="18" charset="0"/>
                                                    </a:rPr>
                                                    <m:t>𝑦</m:t>
                                                  </m:r>
                                                </m:e>
                                              </m:acc>
                                            </m:e>
                                          </m:acc>
                                        </m:e>
                                        <m:sub>
                                          <m:r>
                                            <a:rPr lang="en-GB" sz="1600">
                                              <a:effectLst/>
                                              <a:latin typeface="Cambria Math" panose="02040503050406030204" pitchFamily="18" charset="0"/>
                                            </a:rPr>
                                            <m:t>1</m:t>
                                          </m:r>
                                        </m:sub>
                                      </m:sSub>
                                    </m:e>
                                  </m:d>
                                </m:e>
                              </m:d>
                            </m:oMath>
                          </a14:m>
                          <a:r>
                            <a:rPr lang="en-GB" sz="1600" dirty="0">
                              <a:effectLst/>
                            </a:rPr>
                            <a:t> </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7798510"/>
                      </a:ext>
                    </a:extLst>
                  </a:tr>
                  <a:tr h="262428">
                    <a:tc>
                      <a:txBody>
                        <a:bodyPr/>
                        <a:lstStyle/>
                        <a:p>
                          <a:pPr algn="r">
                            <a:spcAft>
                              <a:spcPts val="0"/>
                            </a:spcAft>
                          </a:pPr>
                          <a:r>
                            <a:rPr lang="sv-SE" sz="1600" dirty="0">
                              <a:effectLst/>
                            </a:rPr>
                            <a:t>33.754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37273247"/>
                      </a:ext>
                    </a:extLst>
                  </a:tr>
                  <a:tr h="262428">
                    <a:tc>
                      <a:txBody>
                        <a:bodyPr/>
                        <a:lstStyle/>
                        <a:p>
                          <a:pPr algn="r">
                            <a:spcAft>
                              <a:spcPts val="0"/>
                            </a:spcAft>
                          </a:pPr>
                          <a:r>
                            <a:rPr lang="sv-SE" sz="1600" dirty="0">
                              <a:effectLst/>
                            </a:rPr>
                            <a:t>7.334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2709836"/>
                      </a:ext>
                    </a:extLst>
                  </a:tr>
                  <a:tr h="262428">
                    <a:tc>
                      <a:txBody>
                        <a:bodyPr/>
                        <a:lstStyle/>
                        <a:p>
                          <a:pPr algn="r">
                            <a:spcAft>
                              <a:spcPts val="0"/>
                            </a:spcAft>
                          </a:pPr>
                          <a:r>
                            <a:rPr lang="sv-SE" sz="1600" dirty="0">
                              <a:effectLst/>
                            </a:rPr>
                            <a:t>11.726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8187476"/>
                      </a:ext>
                    </a:extLst>
                  </a:tr>
                  <a:tr h="262428">
                    <a:tc>
                      <a:txBody>
                        <a:bodyPr/>
                        <a:lstStyle/>
                        <a:p>
                          <a:pPr algn="r">
                            <a:spcAft>
                              <a:spcPts val="0"/>
                            </a:spcAft>
                          </a:pPr>
                          <a:r>
                            <a:rPr lang="sv-SE" sz="1600" dirty="0">
                              <a:effectLst/>
                            </a:rPr>
                            <a:t>45.620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5862105"/>
                      </a:ext>
                    </a:extLst>
                  </a:tr>
                  <a:tr h="262428">
                    <a:tc>
                      <a:txBody>
                        <a:bodyPr/>
                        <a:lstStyle/>
                        <a:p>
                          <a:pPr algn="r">
                            <a:spcAft>
                              <a:spcPts val="0"/>
                            </a:spcAft>
                          </a:pPr>
                          <a:r>
                            <a:rPr lang="sv-SE" sz="1600" dirty="0">
                              <a:effectLst/>
                            </a:rPr>
                            <a:t>17.146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7919282"/>
                      </a:ext>
                    </a:extLst>
                  </a:tr>
                  <a:tr h="262428">
                    <a:tc>
                      <a:txBody>
                        <a:bodyPr/>
                        <a:lstStyle/>
                        <a:p>
                          <a:pPr algn="r">
                            <a:spcAft>
                              <a:spcPts val="0"/>
                            </a:spcAft>
                          </a:pPr>
                          <a:r>
                            <a:rPr lang="sv-SE" sz="1600" dirty="0">
                              <a:effectLst/>
                            </a:rPr>
                            <a:t>8.733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00409713"/>
                      </a:ext>
                    </a:extLst>
                  </a:tr>
                  <a:tr h="262428">
                    <a:tc>
                      <a:txBody>
                        <a:bodyPr/>
                        <a:lstStyle/>
                        <a:p>
                          <a:pPr algn="r">
                            <a:spcAft>
                              <a:spcPts val="0"/>
                            </a:spcAft>
                          </a:pPr>
                          <a:r>
                            <a:rPr lang="sv-SE" sz="1600">
                              <a:effectLst/>
                            </a:rPr>
                            <a:t>28.295</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3353082"/>
                      </a:ext>
                    </a:extLst>
                  </a:tr>
                  <a:tr h="262428">
                    <a:tc>
                      <a:txBody>
                        <a:bodyPr/>
                        <a:lstStyle/>
                        <a:p>
                          <a:pPr algn="r">
                            <a:spcAft>
                              <a:spcPts val="0"/>
                            </a:spcAft>
                          </a:pPr>
                          <a:r>
                            <a:rPr lang="sv-SE" sz="1600" dirty="0">
                              <a:effectLst/>
                            </a:rPr>
                            <a:t>21.929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0818339"/>
                      </a:ext>
                    </a:extLst>
                  </a:tr>
                  <a:tr h="262428">
                    <a:tc>
                      <a:txBody>
                        <a:bodyPr/>
                        <a:lstStyle/>
                        <a:p>
                          <a:pPr algn="r">
                            <a:spcAft>
                              <a:spcPts val="0"/>
                            </a:spcAft>
                          </a:pPr>
                          <a:r>
                            <a:rPr lang="sv-SE" sz="1600">
                              <a:effectLst/>
                            </a:rPr>
                            <a:t>7.656</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2548198"/>
                      </a:ext>
                    </a:extLst>
                  </a:tr>
                  <a:tr h="262428">
                    <a:tc>
                      <a:txBody>
                        <a:bodyPr/>
                        <a:lstStyle/>
                        <a:p>
                          <a:pPr algn="r">
                            <a:spcAft>
                              <a:spcPts val="0"/>
                            </a:spcAft>
                          </a:pPr>
                          <a:r>
                            <a:rPr lang="sv-SE" sz="1600" dirty="0">
                              <a:effectLst/>
                            </a:rPr>
                            <a:t>56.583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4477555"/>
                      </a:ext>
                    </a:extLst>
                  </a:tr>
                  <a:tr h="262428">
                    <a:tc>
                      <a:txBody>
                        <a:bodyPr/>
                        <a:lstStyle/>
                        <a:p>
                          <a:pPr algn="r">
                            <a:spcAft>
                              <a:spcPts val="0"/>
                            </a:spcAft>
                          </a:pPr>
                          <a:r>
                            <a:rPr lang="sv-SE" sz="1600" dirty="0">
                              <a:effectLst/>
                            </a:rPr>
                            <a:t>15.662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754881"/>
                      </a:ext>
                    </a:extLst>
                  </a:tr>
                  <a:tr h="262428">
                    <a:tc>
                      <a:txBody>
                        <a:bodyPr/>
                        <a:lstStyle/>
                        <a:p>
                          <a:pPr algn="r">
                            <a:spcAft>
                              <a:spcPts val="0"/>
                            </a:spcAft>
                          </a:pPr>
                          <a:r>
                            <a:rPr lang="sv-SE" sz="1600" dirty="0">
                              <a:effectLst/>
                            </a:rPr>
                            <a:t>13.995</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1742928"/>
                      </a:ext>
                    </a:extLst>
                  </a:tr>
                  <a:tr h="262428">
                    <a:tc>
                      <a:txBody>
                        <a:bodyPr/>
                        <a:lstStyle/>
                        <a:p>
                          <a:pPr algn="r">
                            <a:spcAft>
                              <a:spcPts val="0"/>
                            </a:spcAft>
                          </a:pPr>
                          <a:r>
                            <a:rPr lang="sv-SE" sz="1600" dirty="0">
                              <a:effectLst/>
                            </a:rPr>
                            <a:t>18.604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18615197"/>
                      </a:ext>
                    </a:extLst>
                  </a:tr>
                  <a:tr h="262428">
                    <a:tc>
                      <a:txBody>
                        <a:bodyPr/>
                        <a:lstStyle/>
                        <a:p>
                          <a:pPr algn="r">
                            <a:spcAft>
                              <a:spcPts val="0"/>
                            </a:spcAft>
                          </a:pPr>
                          <a:r>
                            <a:rPr lang="sv-SE" sz="1600" dirty="0">
                              <a:effectLst/>
                            </a:rPr>
                            <a:t>22.388</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7906292"/>
                      </a:ext>
                    </a:extLst>
                  </a:tr>
                </a:tbl>
              </a:graphicData>
            </a:graphic>
          </p:graphicFrame>
        </mc:Choice>
        <mc:Fallback>
          <p:graphicFrame>
            <p:nvGraphicFramePr>
              <p:cNvPr id="10" name="Table 9">
                <a:extLst>
                  <a:ext uri="{FF2B5EF4-FFF2-40B4-BE49-F238E27FC236}">
                    <a16:creationId xmlns:a16="http://schemas.microsoft.com/office/drawing/2014/main" id="{D0FC9A97-246B-C373-ED9D-ACC87768FE3B}"/>
                  </a:ext>
                </a:extLst>
              </p:cNvPr>
              <p:cNvGraphicFramePr>
                <a:graphicFrameLocks noGrp="1"/>
              </p:cNvGraphicFramePr>
              <p:nvPr>
                <p:extLst>
                  <p:ext uri="{D42A27DB-BD31-4B8C-83A1-F6EECF244321}">
                    <p14:modId xmlns:p14="http://schemas.microsoft.com/office/powerpoint/2010/main" val="3330598655"/>
                  </p:ext>
                </p:extLst>
              </p:nvPr>
            </p:nvGraphicFramePr>
            <p:xfrm>
              <a:off x="2500536" y="1685563"/>
              <a:ext cx="1066317" cy="4066677"/>
            </p:xfrm>
            <a:graphic>
              <a:graphicData uri="http://schemas.openxmlformats.org/drawingml/2006/table">
                <a:tbl>
                  <a:tblPr firstRow="1" firstCol="1" bandRow="1">
                    <a:tableStyleId>{5C22544A-7EE6-4342-B048-85BDC9FD1C3A}</a:tableStyleId>
                  </a:tblPr>
                  <a:tblGrid>
                    <a:gridCol w="1066317">
                      <a:extLst>
                        <a:ext uri="{9D8B030D-6E8A-4147-A177-3AD203B41FA5}">
                          <a16:colId xmlns:a16="http://schemas.microsoft.com/office/drawing/2014/main" val="3230767830"/>
                        </a:ext>
                      </a:extLst>
                    </a:gridCol>
                  </a:tblGrid>
                  <a:tr h="392685">
                    <a:tc>
                      <a:txBody>
                        <a:bodyPr/>
                        <a:lstStyle/>
                        <a:p>
                          <a:endParaRPr lang="sv-SE"/>
                        </a:p>
                      </a:txBody>
                      <a:tcPr marL="68580" marR="68580" marT="0" marB="0">
                        <a:blipFill>
                          <a:blip r:embed="rId5"/>
                          <a:stretch>
                            <a:fillRect r="-2353" b="-958065"/>
                          </a:stretch>
                        </a:blipFill>
                      </a:tcPr>
                    </a:tc>
                    <a:extLst>
                      <a:ext uri="{0D108BD9-81ED-4DB2-BD59-A6C34878D82A}">
                        <a16:rowId xmlns:a16="http://schemas.microsoft.com/office/drawing/2014/main" val="247798510"/>
                      </a:ext>
                    </a:extLst>
                  </a:tr>
                  <a:tr h="262428">
                    <a:tc>
                      <a:txBody>
                        <a:bodyPr/>
                        <a:lstStyle/>
                        <a:p>
                          <a:pPr algn="r">
                            <a:spcAft>
                              <a:spcPts val="0"/>
                            </a:spcAft>
                          </a:pPr>
                          <a:r>
                            <a:rPr lang="sv-SE" sz="1600" dirty="0">
                              <a:effectLst/>
                            </a:rPr>
                            <a:t>33.754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37273247"/>
                      </a:ext>
                    </a:extLst>
                  </a:tr>
                  <a:tr h="262428">
                    <a:tc>
                      <a:txBody>
                        <a:bodyPr/>
                        <a:lstStyle/>
                        <a:p>
                          <a:pPr algn="r">
                            <a:spcAft>
                              <a:spcPts val="0"/>
                            </a:spcAft>
                          </a:pPr>
                          <a:r>
                            <a:rPr lang="sv-SE" sz="1600" dirty="0">
                              <a:effectLst/>
                            </a:rPr>
                            <a:t>7.334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2709836"/>
                      </a:ext>
                    </a:extLst>
                  </a:tr>
                  <a:tr h="262428">
                    <a:tc>
                      <a:txBody>
                        <a:bodyPr/>
                        <a:lstStyle/>
                        <a:p>
                          <a:pPr algn="r">
                            <a:spcAft>
                              <a:spcPts val="0"/>
                            </a:spcAft>
                          </a:pPr>
                          <a:r>
                            <a:rPr lang="sv-SE" sz="1600" dirty="0">
                              <a:effectLst/>
                            </a:rPr>
                            <a:t>11.726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78187476"/>
                      </a:ext>
                    </a:extLst>
                  </a:tr>
                  <a:tr h="262428">
                    <a:tc>
                      <a:txBody>
                        <a:bodyPr/>
                        <a:lstStyle/>
                        <a:p>
                          <a:pPr algn="r">
                            <a:spcAft>
                              <a:spcPts val="0"/>
                            </a:spcAft>
                          </a:pPr>
                          <a:r>
                            <a:rPr lang="sv-SE" sz="1600" dirty="0">
                              <a:effectLst/>
                            </a:rPr>
                            <a:t>45.620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5862105"/>
                      </a:ext>
                    </a:extLst>
                  </a:tr>
                  <a:tr h="262428">
                    <a:tc>
                      <a:txBody>
                        <a:bodyPr/>
                        <a:lstStyle/>
                        <a:p>
                          <a:pPr algn="r">
                            <a:spcAft>
                              <a:spcPts val="0"/>
                            </a:spcAft>
                          </a:pPr>
                          <a:r>
                            <a:rPr lang="sv-SE" sz="1600" dirty="0">
                              <a:effectLst/>
                            </a:rPr>
                            <a:t>17.146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7919282"/>
                      </a:ext>
                    </a:extLst>
                  </a:tr>
                  <a:tr h="262428">
                    <a:tc>
                      <a:txBody>
                        <a:bodyPr/>
                        <a:lstStyle/>
                        <a:p>
                          <a:pPr algn="r">
                            <a:spcAft>
                              <a:spcPts val="0"/>
                            </a:spcAft>
                          </a:pPr>
                          <a:r>
                            <a:rPr lang="sv-SE" sz="1600" dirty="0">
                              <a:effectLst/>
                            </a:rPr>
                            <a:t>8.733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00409713"/>
                      </a:ext>
                    </a:extLst>
                  </a:tr>
                  <a:tr h="262428">
                    <a:tc>
                      <a:txBody>
                        <a:bodyPr/>
                        <a:lstStyle/>
                        <a:p>
                          <a:pPr algn="r">
                            <a:spcAft>
                              <a:spcPts val="0"/>
                            </a:spcAft>
                          </a:pPr>
                          <a:r>
                            <a:rPr lang="sv-SE" sz="1600">
                              <a:effectLst/>
                            </a:rPr>
                            <a:t>28.295</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3353082"/>
                      </a:ext>
                    </a:extLst>
                  </a:tr>
                  <a:tr h="262428">
                    <a:tc>
                      <a:txBody>
                        <a:bodyPr/>
                        <a:lstStyle/>
                        <a:p>
                          <a:pPr algn="r">
                            <a:spcAft>
                              <a:spcPts val="0"/>
                            </a:spcAft>
                          </a:pPr>
                          <a:r>
                            <a:rPr lang="sv-SE" sz="1600" dirty="0">
                              <a:effectLst/>
                            </a:rPr>
                            <a:t>21.929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80818339"/>
                      </a:ext>
                    </a:extLst>
                  </a:tr>
                  <a:tr h="262428">
                    <a:tc>
                      <a:txBody>
                        <a:bodyPr/>
                        <a:lstStyle/>
                        <a:p>
                          <a:pPr algn="r">
                            <a:spcAft>
                              <a:spcPts val="0"/>
                            </a:spcAft>
                          </a:pPr>
                          <a:r>
                            <a:rPr lang="sv-SE" sz="1600">
                              <a:effectLst/>
                            </a:rPr>
                            <a:t>7.656</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2548198"/>
                      </a:ext>
                    </a:extLst>
                  </a:tr>
                  <a:tr h="262428">
                    <a:tc>
                      <a:txBody>
                        <a:bodyPr/>
                        <a:lstStyle/>
                        <a:p>
                          <a:pPr algn="r">
                            <a:spcAft>
                              <a:spcPts val="0"/>
                            </a:spcAft>
                          </a:pPr>
                          <a:r>
                            <a:rPr lang="sv-SE" sz="1600" dirty="0">
                              <a:effectLst/>
                            </a:rPr>
                            <a:t>56.583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4477555"/>
                      </a:ext>
                    </a:extLst>
                  </a:tr>
                  <a:tr h="262428">
                    <a:tc>
                      <a:txBody>
                        <a:bodyPr/>
                        <a:lstStyle/>
                        <a:p>
                          <a:pPr algn="r">
                            <a:spcAft>
                              <a:spcPts val="0"/>
                            </a:spcAft>
                          </a:pPr>
                          <a:r>
                            <a:rPr lang="sv-SE" sz="1600" dirty="0">
                              <a:effectLst/>
                            </a:rPr>
                            <a:t>15.662</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1754881"/>
                      </a:ext>
                    </a:extLst>
                  </a:tr>
                  <a:tr h="262428">
                    <a:tc>
                      <a:txBody>
                        <a:bodyPr/>
                        <a:lstStyle/>
                        <a:p>
                          <a:pPr algn="r">
                            <a:spcAft>
                              <a:spcPts val="0"/>
                            </a:spcAft>
                          </a:pPr>
                          <a:r>
                            <a:rPr lang="sv-SE" sz="1600" dirty="0">
                              <a:effectLst/>
                            </a:rPr>
                            <a:t>13.995</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1742928"/>
                      </a:ext>
                    </a:extLst>
                  </a:tr>
                  <a:tr h="262428">
                    <a:tc>
                      <a:txBody>
                        <a:bodyPr/>
                        <a:lstStyle/>
                        <a:p>
                          <a:pPr algn="r">
                            <a:spcAft>
                              <a:spcPts val="0"/>
                            </a:spcAft>
                          </a:pPr>
                          <a:r>
                            <a:rPr lang="sv-SE" sz="1600" dirty="0">
                              <a:effectLst/>
                            </a:rPr>
                            <a:t>18.604</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18615197"/>
                      </a:ext>
                    </a:extLst>
                  </a:tr>
                  <a:tr h="262428">
                    <a:tc>
                      <a:txBody>
                        <a:bodyPr/>
                        <a:lstStyle/>
                        <a:p>
                          <a:pPr algn="r">
                            <a:spcAft>
                              <a:spcPts val="0"/>
                            </a:spcAft>
                          </a:pPr>
                          <a:r>
                            <a:rPr lang="sv-SE" sz="1600" dirty="0">
                              <a:effectLst/>
                            </a:rPr>
                            <a:t>22.388</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77906292"/>
                      </a:ext>
                    </a:extLst>
                  </a:tr>
                </a:tbl>
              </a:graphicData>
            </a:graphic>
          </p:graphicFrame>
        </mc:Fallback>
      </mc:AlternateContent>
    </p:spTree>
    <p:extLst>
      <p:ext uri="{BB962C8B-B14F-4D97-AF65-F5344CB8AC3E}">
        <p14:creationId xmlns:p14="http://schemas.microsoft.com/office/powerpoint/2010/main" val="194344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4E1873-5FCF-0A4D-B5CD-26EA4CE34BB8}"/>
              </a:ext>
            </a:extLst>
          </p:cNvPr>
          <p:cNvSpPr>
            <a:spLocks noGrp="1"/>
          </p:cNvSpPr>
          <p:nvPr>
            <p:ph type="title"/>
          </p:nvPr>
        </p:nvSpPr>
        <p:spPr>
          <a:xfrm>
            <a:off x="1440000" y="360000"/>
            <a:ext cx="10515600" cy="1325563"/>
          </a:xfrm>
        </p:spPr>
        <p:txBody>
          <a:bodyPr/>
          <a:lstStyle/>
          <a:p>
            <a:r>
              <a:rPr lang="en-GB" dirty="0"/>
              <a:t>Coverage probability</a:t>
            </a:r>
          </a:p>
        </p:txBody>
      </p:sp>
      <mc:AlternateContent xmlns:mc="http://schemas.openxmlformats.org/markup-compatibility/2006">
        <mc:Choice xmlns:a14="http://schemas.microsoft.com/office/drawing/2010/main" Requires="a14">
          <p:graphicFrame>
            <p:nvGraphicFramePr>
              <p:cNvPr id="7" name="Platshållare för innehåll 6">
                <a:extLst>
                  <a:ext uri="{FF2B5EF4-FFF2-40B4-BE49-F238E27FC236}">
                    <a16:creationId xmlns:a16="http://schemas.microsoft.com/office/drawing/2014/main" id="{E03483D1-9AE8-A846-8350-284EE8770B8C}"/>
                  </a:ext>
                </a:extLst>
              </p:cNvPr>
              <p:cNvGraphicFramePr>
                <a:graphicFrameLocks noGrp="1"/>
              </p:cNvGraphicFramePr>
              <p:nvPr>
                <p:ph idx="1"/>
                <p:extLst>
                  <p:ext uri="{D42A27DB-BD31-4B8C-83A1-F6EECF244321}">
                    <p14:modId xmlns:p14="http://schemas.microsoft.com/office/powerpoint/2010/main" val="1615221136"/>
                  </p:ext>
                </p:extLst>
              </p:nvPr>
            </p:nvGraphicFramePr>
            <p:xfrm>
              <a:off x="1440000" y="1685563"/>
              <a:ext cx="8911690" cy="4808315"/>
            </p:xfrm>
            <a:graphic>
              <a:graphicData uri="http://schemas.openxmlformats.org/drawingml/2006/table">
                <a:tbl>
                  <a:tblPr firstRow="1" firstCol="1" bandRow="1">
                    <a:tableStyleId>{5C22544A-7EE6-4342-B048-85BDC9FD1C3A}</a:tableStyleId>
                  </a:tblPr>
                  <a:tblGrid>
                    <a:gridCol w="1261881">
                      <a:extLst>
                        <a:ext uri="{9D8B030D-6E8A-4147-A177-3AD203B41FA5}">
                          <a16:colId xmlns:a16="http://schemas.microsoft.com/office/drawing/2014/main" val="381722315"/>
                        </a:ext>
                      </a:extLst>
                    </a:gridCol>
                    <a:gridCol w="955799">
                      <a:extLst>
                        <a:ext uri="{9D8B030D-6E8A-4147-A177-3AD203B41FA5}">
                          <a16:colId xmlns:a16="http://schemas.microsoft.com/office/drawing/2014/main" val="1753775084"/>
                        </a:ext>
                      </a:extLst>
                    </a:gridCol>
                    <a:gridCol w="955799">
                      <a:extLst>
                        <a:ext uri="{9D8B030D-6E8A-4147-A177-3AD203B41FA5}">
                          <a16:colId xmlns:a16="http://schemas.microsoft.com/office/drawing/2014/main" val="23277602"/>
                        </a:ext>
                      </a:extLst>
                    </a:gridCol>
                    <a:gridCol w="956938">
                      <a:extLst>
                        <a:ext uri="{9D8B030D-6E8A-4147-A177-3AD203B41FA5}">
                          <a16:colId xmlns:a16="http://schemas.microsoft.com/office/drawing/2014/main" val="1434958843"/>
                        </a:ext>
                      </a:extLst>
                    </a:gridCol>
                    <a:gridCol w="955799">
                      <a:extLst>
                        <a:ext uri="{9D8B030D-6E8A-4147-A177-3AD203B41FA5}">
                          <a16:colId xmlns:a16="http://schemas.microsoft.com/office/drawing/2014/main" val="3853348864"/>
                        </a:ext>
                      </a:extLst>
                    </a:gridCol>
                    <a:gridCol w="955799">
                      <a:extLst>
                        <a:ext uri="{9D8B030D-6E8A-4147-A177-3AD203B41FA5}">
                          <a16:colId xmlns:a16="http://schemas.microsoft.com/office/drawing/2014/main" val="2111428487"/>
                        </a:ext>
                      </a:extLst>
                    </a:gridCol>
                    <a:gridCol w="956938">
                      <a:extLst>
                        <a:ext uri="{9D8B030D-6E8A-4147-A177-3AD203B41FA5}">
                          <a16:colId xmlns:a16="http://schemas.microsoft.com/office/drawing/2014/main" val="1144927694"/>
                        </a:ext>
                      </a:extLst>
                    </a:gridCol>
                    <a:gridCol w="955799">
                      <a:extLst>
                        <a:ext uri="{9D8B030D-6E8A-4147-A177-3AD203B41FA5}">
                          <a16:colId xmlns:a16="http://schemas.microsoft.com/office/drawing/2014/main" val="4105517386"/>
                        </a:ext>
                      </a:extLst>
                    </a:gridCol>
                    <a:gridCol w="956938">
                      <a:extLst>
                        <a:ext uri="{9D8B030D-6E8A-4147-A177-3AD203B41FA5}">
                          <a16:colId xmlns:a16="http://schemas.microsoft.com/office/drawing/2014/main" val="780715370"/>
                        </a:ext>
                      </a:extLst>
                    </a:gridCol>
                  </a:tblGrid>
                  <a:tr h="274239">
                    <a:tc>
                      <a:txBody>
                        <a:bodyPr/>
                        <a:lstStyle/>
                        <a:p>
                          <a:endParaRPr lang="sv-SE" sz="1600">
                            <a:effectLst/>
                            <a:latin typeface="Times New Roman" panose="02020603050405020304" pitchFamily="18" charset="0"/>
                          </a:endParaRPr>
                        </a:p>
                      </a:txBody>
                      <a:tcPr marL="68580" marR="68580" marT="0" marB="0"/>
                    </a:tc>
                    <a:tc gridSpan="2">
                      <a:txBody>
                        <a:bodyPr/>
                        <a:lstStyle/>
                        <a:p>
                          <a:pPr>
                            <a:spcAft>
                              <a:spcPts val="0"/>
                            </a:spcAft>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rPr>
                                  <m:t>𝑁𝑃</m:t>
                                </m:r>
                                <m:r>
                                  <a:rPr lang="sv-SE" sz="1600" b="0" i="1" smtClean="0">
                                    <a:effectLst/>
                                    <a:latin typeface="Cambria Math" panose="02040503050406030204" pitchFamily="18" charset="0"/>
                                  </a:rPr>
                                  <m:t>𝐷</m:t>
                                </m:r>
                              </m:oMath>
                            </m:oMathPara>
                          </a14:m>
                          <a:endParaRPr lang="sv-SE"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tc gridSpan="2">
                      <a:txBody>
                        <a:bodyPr/>
                        <a:lstStyle/>
                        <a:p>
                          <a:pPr>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𝑆𝑅</m:t>
                                </m:r>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𝑆</m:t>
                                    </m:r>
                                  </m:e>
                                  <m:sub>
                                    <m:r>
                                      <a:rPr lang="en-US" sz="1600">
                                        <a:effectLst/>
                                        <a:latin typeface="Cambria Math" panose="02040503050406030204" pitchFamily="18" charset="0"/>
                                      </a:rPr>
                                      <m:t>𝑚</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tc gridSpan="2">
                      <a:txBody>
                        <a:bodyPr/>
                        <a:lstStyle/>
                        <a:p>
                          <a:pPr>
                            <a:spcAft>
                              <a:spcPts val="0"/>
                            </a:spcAft>
                          </a:pPr>
                          <a14:m>
                            <m:oMathPara xmlns:m="http://schemas.openxmlformats.org/officeDocument/2006/math">
                              <m:oMathParaPr>
                                <m:jc m:val="centerGroup"/>
                              </m:oMathParaPr>
                              <m:oMath xmlns:m="http://schemas.openxmlformats.org/officeDocument/2006/math">
                                <m:r>
                                  <a:rPr lang="en-US" sz="1600" smtClean="0">
                                    <a:effectLst/>
                                    <a:latin typeface="Cambria Math" panose="02040503050406030204" pitchFamily="18" charset="0"/>
                                  </a:rPr>
                                  <m:t>𝑁𝑃</m:t>
                                </m:r>
                                <m:r>
                                  <a:rPr lang="sv-SE" sz="1600" b="0" i="1" smtClean="0">
                                    <a:effectLst/>
                                    <a:latin typeface="Cambria Math" panose="02040503050406030204" pitchFamily="18" charset="0"/>
                                  </a:rPr>
                                  <m:t>𝐷</m:t>
                                </m:r>
                              </m:oMath>
                            </m:oMathPara>
                          </a14:m>
                          <a:endParaRPr lang="sv-SE"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tc gridSpan="2">
                      <a:txBody>
                        <a:bodyPr/>
                        <a:lstStyle/>
                        <a:p>
                          <a:pPr>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𝑆𝑅</m:t>
                                </m:r>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𝑆</m:t>
                                    </m:r>
                                  </m:e>
                                  <m:sub>
                                    <m:r>
                                      <a:rPr lang="en-US" sz="1600">
                                        <a:effectLst/>
                                        <a:latin typeface="Cambria Math" panose="02040503050406030204" pitchFamily="18" charset="0"/>
                                      </a:rPr>
                                      <m:t>𝑚</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696294105"/>
                      </a:ext>
                    </a:extLst>
                  </a:tr>
                  <a:tr h="292521">
                    <a:tc>
                      <a:txBody>
                        <a:bodyPr/>
                        <a:lstStyle/>
                        <a:p>
                          <a:pPr>
                            <a:spcAft>
                              <a:spcPts val="0"/>
                            </a:spcAft>
                          </a:pPr>
                          <a:r>
                            <a:rPr lang="en-US" sz="1600">
                              <a:effectLst/>
                            </a:rPr>
                            <a:t>N</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𝑌</m:t>
                                    </m:r>
                                  </m:e>
                                  <m:sub>
                                    <m:r>
                                      <a:rPr lang="en-US" sz="1600">
                                        <a:effectLst/>
                                        <a:latin typeface="Cambria Math" panose="02040503050406030204" pitchFamily="18" charset="0"/>
                                      </a:rPr>
                                      <m:t>1</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US" sz="1600">
                                            <a:effectLst/>
                                            <a:latin typeface="Cambria Math" panose="02040503050406030204" pitchFamily="18" charset="0"/>
                                          </a:rPr>
                                          <m:t>𝑌</m:t>
                                        </m:r>
                                      </m:e>
                                    </m:acc>
                                  </m:e>
                                  <m:sub>
                                    <m:r>
                                      <a:rPr lang="en-US" sz="1600">
                                        <a:effectLst/>
                                        <a:latin typeface="Cambria Math" panose="02040503050406030204" pitchFamily="18" charset="0"/>
                                      </a:rPr>
                                      <m:t>1</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𝑌</m:t>
                                    </m:r>
                                  </m:e>
                                  <m:sub>
                                    <m:r>
                                      <a:rPr lang="en-US" sz="1600">
                                        <a:effectLst/>
                                        <a:latin typeface="Cambria Math" panose="02040503050406030204" pitchFamily="18" charset="0"/>
                                      </a:rPr>
                                      <m:t>1</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US" sz="1600">
                                            <a:effectLst/>
                                            <a:latin typeface="Cambria Math" panose="02040503050406030204" pitchFamily="18" charset="0"/>
                                          </a:rPr>
                                          <m:t>𝑌</m:t>
                                        </m:r>
                                      </m:e>
                                    </m:acc>
                                  </m:e>
                                  <m:sub>
                                    <m:r>
                                      <a:rPr lang="en-US" sz="1600">
                                        <a:effectLst/>
                                        <a:latin typeface="Cambria Math" panose="02040503050406030204" pitchFamily="18" charset="0"/>
                                      </a:rPr>
                                      <m:t>1</m:t>
                                    </m:r>
                                  </m:sub>
                                </m:sSub>
                              </m:oMath>
                            </m:oMathPara>
                          </a14:m>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𝑌</m:t>
                                    </m:r>
                                  </m:e>
                                  <m:sub>
                                    <m:r>
                                      <a:rPr lang="en-US" sz="1600">
                                        <a:effectLst/>
                                        <a:latin typeface="Cambria Math" panose="02040503050406030204" pitchFamily="18" charset="0"/>
                                      </a:rPr>
                                      <m:t>3</m:t>
                                    </m:r>
                                  </m:sub>
                                </m:sSub>
                              </m:oMath>
                            </m:oMathPara>
                          </a14:m>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US" sz="1600">
                                            <a:effectLst/>
                                            <a:latin typeface="Cambria Math" panose="02040503050406030204" pitchFamily="18" charset="0"/>
                                          </a:rPr>
                                          <m:t>𝑌</m:t>
                                        </m:r>
                                      </m:e>
                                    </m:acc>
                                  </m:e>
                                  <m:sub>
                                    <m:r>
                                      <a:rPr lang="en-US" sz="1600">
                                        <a:effectLst/>
                                        <a:latin typeface="Cambria Math" panose="02040503050406030204" pitchFamily="18" charset="0"/>
                                      </a:rPr>
                                      <m:t>3</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𝑌</m:t>
                                    </m:r>
                                  </m:e>
                                  <m:sub>
                                    <m:r>
                                      <a:rPr lang="en-US" sz="1600">
                                        <a:effectLst/>
                                        <a:latin typeface="Cambria Math" panose="02040503050406030204" pitchFamily="18" charset="0"/>
                                      </a:rPr>
                                      <m:t>3</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US" sz="1600">
                                            <a:effectLst/>
                                            <a:latin typeface="Cambria Math" panose="02040503050406030204" pitchFamily="18" charset="0"/>
                                          </a:rPr>
                                          <m:t>𝑌</m:t>
                                        </m:r>
                                      </m:e>
                                    </m:acc>
                                  </m:e>
                                  <m:sub>
                                    <m:r>
                                      <a:rPr lang="en-US" sz="1600">
                                        <a:effectLst/>
                                        <a:latin typeface="Cambria Math" panose="02040503050406030204" pitchFamily="18" charset="0"/>
                                      </a:rPr>
                                      <m:t>3</m:t>
                                    </m:r>
                                  </m:sub>
                                </m:sSub>
                              </m:oMath>
                            </m:oMathPara>
                          </a14:m>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86684522"/>
                      </a:ext>
                    </a:extLst>
                  </a:tr>
                  <a:tr h="292521">
                    <a:tc>
                      <a:txBody>
                        <a:bodyPr/>
                        <a:lstStyle/>
                        <a:p>
                          <a:pPr>
                            <a:spcAft>
                              <a:spcPts val="0"/>
                            </a:spcAft>
                          </a:pPr>
                          <a:r>
                            <a:rPr lang="en-US" sz="1600">
                              <a:effectLst/>
                            </a:rPr>
                            <a:t>60000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0.4663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0.9975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0.9925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0.9501</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88236157"/>
                      </a:ext>
                    </a:extLst>
                  </a:tr>
                  <a:tr h="292521">
                    <a:tc>
                      <a:txBody>
                        <a:bodyPr/>
                        <a:lstStyle/>
                        <a:p>
                          <a:pPr>
                            <a:spcAft>
                              <a:spcPts val="0"/>
                            </a:spcAft>
                          </a:pPr>
                          <a:r>
                            <a:rPr lang="en-US" sz="1600">
                              <a:effectLst/>
                            </a:rPr>
                            <a:t>90000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0.2767</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0.9887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0.9588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0.9505</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6412662"/>
                      </a:ext>
                    </a:extLst>
                  </a:tr>
                  <a:tr h="292521">
                    <a:tc>
                      <a:txBody>
                        <a:bodyPr/>
                        <a:lstStyle/>
                        <a:p>
                          <a:pPr>
                            <a:spcAft>
                              <a:spcPts val="0"/>
                            </a:spcAft>
                          </a:pPr>
                          <a:r>
                            <a:rPr lang="en-US" sz="1600">
                              <a:effectLst/>
                            </a:rPr>
                            <a:t>135000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0.1173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0.9462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0.9236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0.9486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0.9478</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4652159"/>
                      </a:ext>
                    </a:extLst>
                  </a:tr>
                  <a:tr h="292521">
                    <a:tc>
                      <a:txBody>
                        <a:bodyPr/>
                        <a:lstStyle/>
                        <a:p>
                          <a:pPr>
                            <a:spcAft>
                              <a:spcPts val="0"/>
                            </a:spcAft>
                          </a:pPr>
                          <a:r>
                            <a:rPr lang="en-US" sz="1600">
                              <a:effectLst/>
                            </a:rPr>
                            <a:t>202500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0.0309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0.9774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0.9489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6429153"/>
                      </a:ext>
                    </a:extLst>
                  </a:tr>
                  <a:tr h="292521">
                    <a:tc>
                      <a:txBody>
                        <a:bodyPr/>
                        <a:lstStyle/>
                        <a:p>
                          <a:pPr>
                            <a:spcAft>
                              <a:spcPts val="0"/>
                            </a:spcAft>
                          </a:pPr>
                          <a:r>
                            <a:rPr lang="en-US" sz="1600">
                              <a:effectLst/>
                            </a:rPr>
                            <a:t>303750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0.0033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0.9862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0.9491</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1630237"/>
                      </a:ext>
                    </a:extLst>
                  </a:tr>
                  <a:tr h="292521">
                    <a:tc>
                      <a:txBody>
                        <a:bodyPr/>
                        <a:lstStyle/>
                        <a:p>
                          <a:pPr>
                            <a:spcAft>
                              <a:spcPts val="0"/>
                            </a:spcAft>
                          </a:pPr>
                          <a:r>
                            <a:rPr lang="en-US" sz="1600">
                              <a:effectLst/>
                            </a:rPr>
                            <a:t>455625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0.8939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0.9517</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0.9476</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051820"/>
                      </a:ext>
                    </a:extLst>
                  </a:tr>
                  <a:tr h="292521">
                    <a:tc>
                      <a:txBody>
                        <a:bodyPr/>
                        <a:lstStyle/>
                        <a:p>
                          <a:pPr>
                            <a:spcAft>
                              <a:spcPts val="0"/>
                            </a:spcAft>
                          </a:pPr>
                          <a:r>
                            <a:rPr lang="en-US" sz="1600">
                              <a:effectLst/>
                            </a:rPr>
                            <a:t>683438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0.8659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0.9142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0.9485</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4515069"/>
                      </a:ext>
                    </a:extLst>
                  </a:tr>
                  <a:tr h="292521">
                    <a:tc>
                      <a:txBody>
                        <a:bodyPr/>
                        <a:lstStyle/>
                        <a:p>
                          <a:pPr>
                            <a:spcAft>
                              <a:spcPts val="0"/>
                            </a:spcAft>
                          </a:pPr>
                          <a:r>
                            <a:rPr lang="en-US" sz="1600">
                              <a:effectLst/>
                            </a:rPr>
                            <a:t>1025156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0.5348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0.9075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0.9471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7811986"/>
                      </a:ext>
                    </a:extLst>
                  </a:tr>
                  <a:tr h="292521">
                    <a:tc>
                      <a:txBody>
                        <a:bodyPr/>
                        <a:lstStyle/>
                        <a:p>
                          <a:pPr>
                            <a:spcAft>
                              <a:spcPts val="0"/>
                            </a:spcAft>
                          </a:pPr>
                          <a:r>
                            <a:rPr lang="en-US" sz="1600">
                              <a:effectLst/>
                            </a:rPr>
                            <a:t>1537734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0.2766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0.9873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0.9520</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1717668"/>
                      </a:ext>
                    </a:extLst>
                  </a:tr>
                  <a:tr h="292521">
                    <a:tc>
                      <a:txBody>
                        <a:bodyPr/>
                        <a:lstStyle/>
                        <a:p>
                          <a:pPr>
                            <a:spcAft>
                              <a:spcPts val="0"/>
                            </a:spcAft>
                          </a:pPr>
                          <a:r>
                            <a:rPr lang="en-US" sz="1600">
                              <a:effectLst/>
                            </a:rPr>
                            <a:t>2306602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0.1507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0.9371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0.9493</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1480921"/>
                      </a:ext>
                    </a:extLst>
                  </a:tr>
                  <a:tr h="292521">
                    <a:tc>
                      <a:txBody>
                        <a:bodyPr/>
                        <a:lstStyle/>
                        <a:p>
                          <a:pPr>
                            <a:spcAft>
                              <a:spcPts val="0"/>
                            </a:spcAft>
                          </a:pPr>
                          <a:r>
                            <a:rPr lang="en-US" sz="1600">
                              <a:effectLst/>
                            </a:rPr>
                            <a:t>3459902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0.1317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0.9616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0.9439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0.9456</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602157"/>
                      </a:ext>
                    </a:extLst>
                  </a:tr>
                  <a:tr h="292521">
                    <a:tc>
                      <a:txBody>
                        <a:bodyPr/>
                        <a:lstStyle/>
                        <a:p>
                          <a:pPr>
                            <a:spcAft>
                              <a:spcPts val="0"/>
                            </a:spcAft>
                          </a:pPr>
                          <a:r>
                            <a:rPr lang="en-US" sz="1600">
                              <a:effectLst/>
                            </a:rPr>
                            <a:t>5189854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0.0113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0.9446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0.9474</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7031260"/>
                      </a:ext>
                    </a:extLst>
                  </a:tr>
                  <a:tr h="292521">
                    <a:tc>
                      <a:txBody>
                        <a:bodyPr/>
                        <a:lstStyle/>
                        <a:p>
                          <a:pPr>
                            <a:spcAft>
                              <a:spcPts val="0"/>
                            </a:spcAft>
                          </a:pPr>
                          <a:r>
                            <a:rPr lang="en-US" sz="1600">
                              <a:effectLst/>
                            </a:rPr>
                            <a:t>7784780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0.9762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0.9513</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7212388"/>
                      </a:ext>
                    </a:extLst>
                  </a:tr>
                  <a:tr h="438782">
                    <a:tc>
                      <a:txBody>
                        <a:bodyPr/>
                        <a:lstStyle/>
                        <a:p>
                          <a:pPr>
                            <a:spcAft>
                              <a:spcPts val="0"/>
                            </a:spcAft>
                          </a:pPr>
                          <a:r>
                            <a:rPr lang="en-US" sz="1600">
                              <a:effectLst/>
                            </a:rPr>
                            <a:t>11677170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0.9289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0.9458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0.9509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0286272"/>
                      </a:ext>
                    </a:extLst>
                  </a:tr>
                </a:tbl>
              </a:graphicData>
            </a:graphic>
          </p:graphicFrame>
        </mc:Choice>
        <mc:Fallback>
          <p:graphicFrame>
            <p:nvGraphicFramePr>
              <p:cNvPr id="7" name="Platshållare för innehåll 6">
                <a:extLst>
                  <a:ext uri="{FF2B5EF4-FFF2-40B4-BE49-F238E27FC236}">
                    <a16:creationId xmlns:a16="http://schemas.microsoft.com/office/drawing/2014/main" id="{E03483D1-9AE8-A846-8350-284EE8770B8C}"/>
                  </a:ext>
                </a:extLst>
              </p:cNvPr>
              <p:cNvGraphicFramePr>
                <a:graphicFrameLocks noGrp="1"/>
              </p:cNvGraphicFramePr>
              <p:nvPr>
                <p:ph idx="1"/>
                <p:extLst>
                  <p:ext uri="{D42A27DB-BD31-4B8C-83A1-F6EECF244321}">
                    <p14:modId xmlns:p14="http://schemas.microsoft.com/office/powerpoint/2010/main" val="1615221136"/>
                  </p:ext>
                </p:extLst>
              </p:nvPr>
            </p:nvGraphicFramePr>
            <p:xfrm>
              <a:off x="1440000" y="1685563"/>
              <a:ext cx="8911690" cy="4808315"/>
            </p:xfrm>
            <a:graphic>
              <a:graphicData uri="http://schemas.openxmlformats.org/drawingml/2006/table">
                <a:tbl>
                  <a:tblPr firstRow="1" firstCol="1" bandRow="1">
                    <a:tableStyleId>{5C22544A-7EE6-4342-B048-85BDC9FD1C3A}</a:tableStyleId>
                  </a:tblPr>
                  <a:tblGrid>
                    <a:gridCol w="1261881">
                      <a:extLst>
                        <a:ext uri="{9D8B030D-6E8A-4147-A177-3AD203B41FA5}">
                          <a16:colId xmlns:a16="http://schemas.microsoft.com/office/drawing/2014/main" val="381722315"/>
                        </a:ext>
                      </a:extLst>
                    </a:gridCol>
                    <a:gridCol w="955799">
                      <a:extLst>
                        <a:ext uri="{9D8B030D-6E8A-4147-A177-3AD203B41FA5}">
                          <a16:colId xmlns:a16="http://schemas.microsoft.com/office/drawing/2014/main" val="1753775084"/>
                        </a:ext>
                      </a:extLst>
                    </a:gridCol>
                    <a:gridCol w="955799">
                      <a:extLst>
                        <a:ext uri="{9D8B030D-6E8A-4147-A177-3AD203B41FA5}">
                          <a16:colId xmlns:a16="http://schemas.microsoft.com/office/drawing/2014/main" val="23277602"/>
                        </a:ext>
                      </a:extLst>
                    </a:gridCol>
                    <a:gridCol w="956938">
                      <a:extLst>
                        <a:ext uri="{9D8B030D-6E8A-4147-A177-3AD203B41FA5}">
                          <a16:colId xmlns:a16="http://schemas.microsoft.com/office/drawing/2014/main" val="1434958843"/>
                        </a:ext>
                      </a:extLst>
                    </a:gridCol>
                    <a:gridCol w="955799">
                      <a:extLst>
                        <a:ext uri="{9D8B030D-6E8A-4147-A177-3AD203B41FA5}">
                          <a16:colId xmlns:a16="http://schemas.microsoft.com/office/drawing/2014/main" val="3853348864"/>
                        </a:ext>
                      </a:extLst>
                    </a:gridCol>
                    <a:gridCol w="955799">
                      <a:extLst>
                        <a:ext uri="{9D8B030D-6E8A-4147-A177-3AD203B41FA5}">
                          <a16:colId xmlns:a16="http://schemas.microsoft.com/office/drawing/2014/main" val="2111428487"/>
                        </a:ext>
                      </a:extLst>
                    </a:gridCol>
                    <a:gridCol w="956938">
                      <a:extLst>
                        <a:ext uri="{9D8B030D-6E8A-4147-A177-3AD203B41FA5}">
                          <a16:colId xmlns:a16="http://schemas.microsoft.com/office/drawing/2014/main" val="1144927694"/>
                        </a:ext>
                      </a:extLst>
                    </a:gridCol>
                    <a:gridCol w="955799">
                      <a:extLst>
                        <a:ext uri="{9D8B030D-6E8A-4147-A177-3AD203B41FA5}">
                          <a16:colId xmlns:a16="http://schemas.microsoft.com/office/drawing/2014/main" val="4105517386"/>
                        </a:ext>
                      </a:extLst>
                    </a:gridCol>
                    <a:gridCol w="956938">
                      <a:extLst>
                        <a:ext uri="{9D8B030D-6E8A-4147-A177-3AD203B41FA5}">
                          <a16:colId xmlns:a16="http://schemas.microsoft.com/office/drawing/2014/main" val="780715370"/>
                        </a:ext>
                      </a:extLst>
                    </a:gridCol>
                  </a:tblGrid>
                  <a:tr h="274239">
                    <a:tc>
                      <a:txBody>
                        <a:bodyPr/>
                        <a:lstStyle/>
                        <a:p>
                          <a:endParaRPr lang="sv-SE" sz="1600">
                            <a:effectLst/>
                            <a:latin typeface="Times New Roman" panose="02020603050405020304" pitchFamily="18" charset="0"/>
                          </a:endParaRPr>
                        </a:p>
                      </a:txBody>
                      <a:tcPr marL="68580" marR="68580" marT="0" marB="0"/>
                    </a:tc>
                    <a:tc gridSpan="2">
                      <a:txBody>
                        <a:bodyPr/>
                        <a:lstStyle/>
                        <a:p>
                          <a:endParaRPr lang="sv-SE"/>
                        </a:p>
                      </a:txBody>
                      <a:tcPr marL="68580" marR="68580" marT="0" marB="0">
                        <a:blipFill>
                          <a:blip r:embed="rId2"/>
                          <a:stretch>
                            <a:fillRect l="-67333" r="-302667" b="-1627273"/>
                          </a:stretch>
                        </a:blipFill>
                      </a:tcPr>
                    </a:tc>
                    <a:tc hMerge="1">
                      <a:txBody>
                        <a:bodyPr/>
                        <a:lstStyle/>
                        <a:p>
                          <a:endParaRPr lang="en-GB"/>
                        </a:p>
                      </a:txBody>
                      <a:tcPr/>
                    </a:tc>
                    <a:tc gridSpan="2">
                      <a:txBody>
                        <a:bodyPr/>
                        <a:lstStyle/>
                        <a:p>
                          <a:endParaRPr lang="sv-SE"/>
                        </a:p>
                      </a:txBody>
                      <a:tcPr marL="68580" marR="68580" marT="0" marB="0">
                        <a:blipFill>
                          <a:blip r:embed="rId2"/>
                          <a:stretch>
                            <a:fillRect l="-166225" r="-200662" b="-1627273"/>
                          </a:stretch>
                        </a:blipFill>
                      </a:tcPr>
                    </a:tc>
                    <a:tc hMerge="1">
                      <a:txBody>
                        <a:bodyPr/>
                        <a:lstStyle/>
                        <a:p>
                          <a:endParaRPr lang="en-GB"/>
                        </a:p>
                      </a:txBody>
                      <a:tcPr/>
                    </a:tc>
                    <a:tc gridSpan="2">
                      <a:txBody>
                        <a:bodyPr/>
                        <a:lstStyle/>
                        <a:p>
                          <a:endParaRPr lang="sv-SE"/>
                        </a:p>
                      </a:txBody>
                      <a:tcPr marL="68580" marR="68580" marT="0" marB="0">
                        <a:blipFill>
                          <a:blip r:embed="rId2"/>
                          <a:stretch>
                            <a:fillRect l="-266225" r="-100662" b="-1627273"/>
                          </a:stretch>
                        </a:blipFill>
                      </a:tcPr>
                    </a:tc>
                    <a:tc hMerge="1">
                      <a:txBody>
                        <a:bodyPr/>
                        <a:lstStyle/>
                        <a:p>
                          <a:endParaRPr lang="en-GB"/>
                        </a:p>
                      </a:txBody>
                      <a:tcPr/>
                    </a:tc>
                    <a:tc gridSpan="2">
                      <a:txBody>
                        <a:bodyPr/>
                        <a:lstStyle/>
                        <a:p>
                          <a:endParaRPr lang="sv-SE"/>
                        </a:p>
                      </a:txBody>
                      <a:tcPr marL="68580" marR="68580" marT="0" marB="0">
                        <a:blipFill>
                          <a:blip r:embed="rId2"/>
                          <a:stretch>
                            <a:fillRect l="-366225" r="-662" b="-1627273"/>
                          </a:stretch>
                        </a:blipFill>
                      </a:tcPr>
                    </a:tc>
                    <a:tc hMerge="1">
                      <a:txBody>
                        <a:bodyPr/>
                        <a:lstStyle/>
                        <a:p>
                          <a:endParaRPr lang="en-GB"/>
                        </a:p>
                      </a:txBody>
                      <a:tcPr/>
                    </a:tc>
                    <a:extLst>
                      <a:ext uri="{0D108BD9-81ED-4DB2-BD59-A6C34878D82A}">
                        <a16:rowId xmlns:a16="http://schemas.microsoft.com/office/drawing/2014/main" val="3696294105"/>
                      </a:ext>
                    </a:extLst>
                  </a:tr>
                  <a:tr h="292521">
                    <a:tc>
                      <a:txBody>
                        <a:bodyPr/>
                        <a:lstStyle/>
                        <a:p>
                          <a:pPr>
                            <a:spcAft>
                              <a:spcPts val="0"/>
                            </a:spcAft>
                          </a:pPr>
                          <a:r>
                            <a:rPr lang="en-US" sz="1600">
                              <a:effectLst/>
                            </a:rPr>
                            <a:t>N</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v-SE"/>
                        </a:p>
                      </a:txBody>
                      <a:tcPr marL="68580" marR="68580" marT="0" marB="0">
                        <a:blipFill>
                          <a:blip r:embed="rId2"/>
                          <a:stretch>
                            <a:fillRect l="-134667" t="-95652" r="-705333" b="-1456522"/>
                          </a:stretch>
                        </a:blipFill>
                      </a:tcPr>
                    </a:tc>
                    <a:tc>
                      <a:txBody>
                        <a:bodyPr/>
                        <a:lstStyle/>
                        <a:p>
                          <a:endParaRPr lang="sv-SE"/>
                        </a:p>
                      </a:txBody>
                      <a:tcPr marL="68580" marR="68580" marT="0" marB="0">
                        <a:blipFill>
                          <a:blip r:embed="rId2"/>
                          <a:stretch>
                            <a:fillRect l="-234667" t="-95652" r="-605333" b="-1456522"/>
                          </a:stretch>
                        </a:blipFill>
                      </a:tcPr>
                    </a:tc>
                    <a:tc>
                      <a:txBody>
                        <a:bodyPr/>
                        <a:lstStyle/>
                        <a:p>
                          <a:endParaRPr lang="sv-SE"/>
                        </a:p>
                      </a:txBody>
                      <a:tcPr marL="68580" marR="68580" marT="0" marB="0">
                        <a:blipFill>
                          <a:blip r:embed="rId2"/>
                          <a:stretch>
                            <a:fillRect l="-330263" t="-95652" r="-497368" b="-1456522"/>
                          </a:stretch>
                        </a:blipFill>
                      </a:tcPr>
                    </a:tc>
                    <a:tc>
                      <a:txBody>
                        <a:bodyPr/>
                        <a:lstStyle/>
                        <a:p>
                          <a:endParaRPr lang="sv-SE"/>
                        </a:p>
                      </a:txBody>
                      <a:tcPr marL="68580" marR="68580" marT="0" marB="0">
                        <a:blipFill>
                          <a:blip r:embed="rId2"/>
                          <a:stretch>
                            <a:fillRect l="-436000" t="-95652" r="-404000" b="-1456522"/>
                          </a:stretch>
                        </a:blipFill>
                      </a:tcPr>
                    </a:tc>
                    <a:tc>
                      <a:txBody>
                        <a:bodyPr/>
                        <a:lstStyle/>
                        <a:p>
                          <a:endParaRPr lang="sv-SE"/>
                        </a:p>
                      </a:txBody>
                      <a:tcPr marL="68580" marR="68580" marT="0" marB="0">
                        <a:blipFill>
                          <a:blip r:embed="rId2"/>
                          <a:stretch>
                            <a:fillRect l="-528947" t="-95652" r="-298684" b="-1456522"/>
                          </a:stretch>
                        </a:blipFill>
                      </a:tcPr>
                    </a:tc>
                    <a:tc>
                      <a:txBody>
                        <a:bodyPr/>
                        <a:lstStyle/>
                        <a:p>
                          <a:endParaRPr lang="sv-SE"/>
                        </a:p>
                      </a:txBody>
                      <a:tcPr marL="68580" marR="68580" marT="0" marB="0">
                        <a:blipFill>
                          <a:blip r:embed="rId2"/>
                          <a:stretch>
                            <a:fillRect l="-637333" t="-95652" r="-202667" b="-1456522"/>
                          </a:stretch>
                        </a:blipFill>
                      </a:tcPr>
                    </a:tc>
                    <a:tc>
                      <a:txBody>
                        <a:bodyPr/>
                        <a:lstStyle/>
                        <a:p>
                          <a:endParaRPr lang="sv-SE"/>
                        </a:p>
                      </a:txBody>
                      <a:tcPr marL="68580" marR="68580" marT="0" marB="0">
                        <a:blipFill>
                          <a:blip r:embed="rId2"/>
                          <a:stretch>
                            <a:fillRect l="-727632" t="-95652" r="-100000" b="-1456522"/>
                          </a:stretch>
                        </a:blipFill>
                      </a:tcPr>
                    </a:tc>
                    <a:tc>
                      <a:txBody>
                        <a:bodyPr/>
                        <a:lstStyle/>
                        <a:p>
                          <a:endParaRPr lang="sv-SE"/>
                        </a:p>
                      </a:txBody>
                      <a:tcPr marL="68580" marR="68580" marT="0" marB="0">
                        <a:blipFill>
                          <a:blip r:embed="rId2"/>
                          <a:stretch>
                            <a:fillRect l="-838667" t="-95652" r="-1333" b="-1456522"/>
                          </a:stretch>
                        </a:blipFill>
                      </a:tcPr>
                    </a:tc>
                    <a:extLst>
                      <a:ext uri="{0D108BD9-81ED-4DB2-BD59-A6C34878D82A}">
                        <a16:rowId xmlns:a16="http://schemas.microsoft.com/office/drawing/2014/main" val="2786684522"/>
                      </a:ext>
                    </a:extLst>
                  </a:tr>
                  <a:tr h="292521">
                    <a:tc>
                      <a:txBody>
                        <a:bodyPr/>
                        <a:lstStyle/>
                        <a:p>
                          <a:pPr>
                            <a:spcAft>
                              <a:spcPts val="0"/>
                            </a:spcAft>
                          </a:pPr>
                          <a:r>
                            <a:rPr lang="en-US" sz="1600">
                              <a:effectLst/>
                            </a:rPr>
                            <a:t>60000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0.4663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0.9975</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0.9925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0.9501</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88236157"/>
                      </a:ext>
                    </a:extLst>
                  </a:tr>
                  <a:tr h="292521">
                    <a:tc>
                      <a:txBody>
                        <a:bodyPr/>
                        <a:lstStyle/>
                        <a:p>
                          <a:pPr>
                            <a:spcAft>
                              <a:spcPts val="0"/>
                            </a:spcAft>
                          </a:pPr>
                          <a:r>
                            <a:rPr lang="en-US" sz="1600">
                              <a:effectLst/>
                            </a:rPr>
                            <a:t>90000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0.2767</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0.9887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0.9588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0.9505</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06412662"/>
                      </a:ext>
                    </a:extLst>
                  </a:tr>
                  <a:tr h="292521">
                    <a:tc>
                      <a:txBody>
                        <a:bodyPr/>
                        <a:lstStyle/>
                        <a:p>
                          <a:pPr>
                            <a:spcAft>
                              <a:spcPts val="0"/>
                            </a:spcAft>
                          </a:pPr>
                          <a:r>
                            <a:rPr lang="en-US" sz="1600">
                              <a:effectLst/>
                            </a:rPr>
                            <a:t>135000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0.1173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0.9462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0.9236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0.9486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0.9478</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4652159"/>
                      </a:ext>
                    </a:extLst>
                  </a:tr>
                  <a:tr h="292521">
                    <a:tc>
                      <a:txBody>
                        <a:bodyPr/>
                        <a:lstStyle/>
                        <a:p>
                          <a:pPr>
                            <a:spcAft>
                              <a:spcPts val="0"/>
                            </a:spcAft>
                          </a:pPr>
                          <a:r>
                            <a:rPr lang="en-US" sz="1600">
                              <a:effectLst/>
                            </a:rPr>
                            <a:t>202500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0.0309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0.9774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0.9489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86429153"/>
                      </a:ext>
                    </a:extLst>
                  </a:tr>
                  <a:tr h="292521">
                    <a:tc>
                      <a:txBody>
                        <a:bodyPr/>
                        <a:lstStyle/>
                        <a:p>
                          <a:pPr>
                            <a:spcAft>
                              <a:spcPts val="0"/>
                            </a:spcAft>
                          </a:pPr>
                          <a:r>
                            <a:rPr lang="en-US" sz="1600">
                              <a:effectLst/>
                            </a:rPr>
                            <a:t>303750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0.0033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0.9862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0.9491</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1630237"/>
                      </a:ext>
                    </a:extLst>
                  </a:tr>
                  <a:tr h="292521">
                    <a:tc>
                      <a:txBody>
                        <a:bodyPr/>
                        <a:lstStyle/>
                        <a:p>
                          <a:pPr>
                            <a:spcAft>
                              <a:spcPts val="0"/>
                            </a:spcAft>
                          </a:pPr>
                          <a:r>
                            <a:rPr lang="en-US" sz="1600">
                              <a:effectLst/>
                            </a:rPr>
                            <a:t>455625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0.8939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0.9517</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0.9476</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4051820"/>
                      </a:ext>
                    </a:extLst>
                  </a:tr>
                  <a:tr h="292521">
                    <a:tc>
                      <a:txBody>
                        <a:bodyPr/>
                        <a:lstStyle/>
                        <a:p>
                          <a:pPr>
                            <a:spcAft>
                              <a:spcPts val="0"/>
                            </a:spcAft>
                          </a:pPr>
                          <a:r>
                            <a:rPr lang="en-US" sz="1600">
                              <a:effectLst/>
                            </a:rPr>
                            <a:t>683438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0.8659</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0.9142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0.9485</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4515069"/>
                      </a:ext>
                    </a:extLst>
                  </a:tr>
                  <a:tr h="292521">
                    <a:tc>
                      <a:txBody>
                        <a:bodyPr/>
                        <a:lstStyle/>
                        <a:p>
                          <a:pPr>
                            <a:spcAft>
                              <a:spcPts val="0"/>
                            </a:spcAft>
                          </a:pPr>
                          <a:r>
                            <a:rPr lang="en-US" sz="1600">
                              <a:effectLst/>
                            </a:rPr>
                            <a:t>1025156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0.5348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0.9075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0.9471</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7811986"/>
                      </a:ext>
                    </a:extLst>
                  </a:tr>
                  <a:tr h="292521">
                    <a:tc>
                      <a:txBody>
                        <a:bodyPr/>
                        <a:lstStyle/>
                        <a:p>
                          <a:pPr>
                            <a:spcAft>
                              <a:spcPts val="0"/>
                            </a:spcAft>
                          </a:pPr>
                          <a:r>
                            <a:rPr lang="en-US" sz="1600">
                              <a:effectLst/>
                            </a:rPr>
                            <a:t>1537734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0.2766</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0.9873</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0.9515</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0.9520</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61717668"/>
                      </a:ext>
                    </a:extLst>
                  </a:tr>
                  <a:tr h="292521">
                    <a:tc>
                      <a:txBody>
                        <a:bodyPr/>
                        <a:lstStyle/>
                        <a:p>
                          <a:pPr>
                            <a:spcAft>
                              <a:spcPts val="0"/>
                            </a:spcAft>
                          </a:pPr>
                          <a:r>
                            <a:rPr lang="en-US" sz="1600">
                              <a:effectLst/>
                            </a:rPr>
                            <a:t>2306602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0.1507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0.9371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0.9493</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1480921"/>
                      </a:ext>
                    </a:extLst>
                  </a:tr>
                  <a:tr h="292521">
                    <a:tc>
                      <a:txBody>
                        <a:bodyPr/>
                        <a:lstStyle/>
                        <a:p>
                          <a:pPr>
                            <a:spcAft>
                              <a:spcPts val="0"/>
                            </a:spcAft>
                          </a:pPr>
                          <a:r>
                            <a:rPr lang="en-US" sz="1600">
                              <a:effectLst/>
                            </a:rPr>
                            <a:t>3459902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0.1317</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0.9616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0.9439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0.9456</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1602157"/>
                      </a:ext>
                    </a:extLst>
                  </a:tr>
                  <a:tr h="292521">
                    <a:tc>
                      <a:txBody>
                        <a:bodyPr/>
                        <a:lstStyle/>
                        <a:p>
                          <a:pPr>
                            <a:spcAft>
                              <a:spcPts val="0"/>
                            </a:spcAft>
                          </a:pPr>
                          <a:r>
                            <a:rPr lang="en-US" sz="1600">
                              <a:effectLst/>
                            </a:rPr>
                            <a:t>5189854</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0.0113</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0.9446</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0.9474</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57031260"/>
                      </a:ext>
                    </a:extLst>
                  </a:tr>
                  <a:tr h="292521">
                    <a:tc>
                      <a:txBody>
                        <a:bodyPr/>
                        <a:lstStyle/>
                        <a:p>
                          <a:pPr>
                            <a:spcAft>
                              <a:spcPts val="0"/>
                            </a:spcAft>
                          </a:pPr>
                          <a:r>
                            <a:rPr lang="en-US" sz="1600">
                              <a:effectLst/>
                            </a:rPr>
                            <a:t>7784780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0.9762</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0.9471</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0.9513</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87212388"/>
                      </a:ext>
                    </a:extLst>
                  </a:tr>
                  <a:tr h="438782">
                    <a:tc>
                      <a:txBody>
                        <a:bodyPr/>
                        <a:lstStyle/>
                        <a:p>
                          <a:pPr>
                            <a:spcAft>
                              <a:spcPts val="0"/>
                            </a:spcAft>
                          </a:pPr>
                          <a:r>
                            <a:rPr lang="en-US" sz="1600">
                              <a:effectLst/>
                            </a:rPr>
                            <a:t>11677170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0.9289</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0.9458</a:t>
                          </a:r>
                          <a:endParaRPr lang="sv-SE"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dirty="0">
                              <a:effectLst/>
                            </a:rPr>
                            <a:t>0.9509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90286272"/>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8" name="Tabell 7">
                <a:extLst>
                  <a:ext uri="{FF2B5EF4-FFF2-40B4-BE49-F238E27FC236}">
                    <a16:creationId xmlns:a16="http://schemas.microsoft.com/office/drawing/2014/main" id="{49AE2949-1DE9-5544-AB07-079F7FF29608}"/>
                  </a:ext>
                </a:extLst>
              </p:cNvPr>
              <p:cNvGraphicFramePr>
                <a:graphicFrameLocks noGrp="1"/>
              </p:cNvGraphicFramePr>
              <p:nvPr>
                <p:extLst>
                  <p:ext uri="{D42A27DB-BD31-4B8C-83A1-F6EECF244321}">
                    <p14:modId xmlns:p14="http://schemas.microsoft.com/office/powerpoint/2010/main" val="428009288"/>
                  </p:ext>
                </p:extLst>
              </p:nvPr>
            </p:nvGraphicFramePr>
            <p:xfrm>
              <a:off x="6529152" y="1959802"/>
              <a:ext cx="955799" cy="4534076"/>
            </p:xfrm>
            <a:graphic>
              <a:graphicData uri="http://schemas.openxmlformats.org/drawingml/2006/table">
                <a:tbl>
                  <a:tblPr firstRow="1" firstCol="1" bandRow="1">
                    <a:tableStyleId>{5C22544A-7EE6-4342-B048-85BDC9FD1C3A}</a:tableStyleId>
                  </a:tblPr>
                  <a:tblGrid>
                    <a:gridCol w="955799">
                      <a:extLst>
                        <a:ext uri="{9D8B030D-6E8A-4147-A177-3AD203B41FA5}">
                          <a16:colId xmlns:a16="http://schemas.microsoft.com/office/drawing/2014/main" val="4053470014"/>
                        </a:ext>
                      </a:extLst>
                    </a:gridCol>
                  </a:tblGrid>
                  <a:tr h="292521">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r>
                                      <a:rPr lang="en-US" sz="1600">
                                        <a:effectLst/>
                                        <a:latin typeface="Cambria Math" panose="02040503050406030204" pitchFamily="18" charset="0"/>
                                      </a:rPr>
                                      <m:t>𝑌</m:t>
                                    </m:r>
                                  </m:e>
                                  <m:sub>
                                    <m:r>
                                      <a:rPr lang="en-US" sz="1600">
                                        <a:effectLst/>
                                        <a:latin typeface="Cambria Math" panose="02040503050406030204" pitchFamily="18" charset="0"/>
                                      </a:rPr>
                                      <m:t>3</m:t>
                                    </m:r>
                                  </m:sub>
                                </m:sSub>
                              </m:oMath>
                            </m:oMathPara>
                          </a14:m>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7542743"/>
                      </a:ext>
                    </a:extLst>
                  </a:tr>
                  <a:tr h="292521">
                    <a:tc>
                      <a:txBody>
                        <a:bodyPr/>
                        <a:lstStyle/>
                        <a:p>
                          <a:pPr algn="r">
                            <a:spcAft>
                              <a:spcPts val="0"/>
                            </a:spcAft>
                          </a:pPr>
                          <a:r>
                            <a:rPr lang="en-US" sz="1600" dirty="0">
                              <a:effectLst/>
                            </a:rPr>
                            <a:t>0.9975</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0493564"/>
                      </a:ext>
                    </a:extLst>
                  </a:tr>
                  <a:tr h="292521">
                    <a:tc>
                      <a:txBody>
                        <a:bodyPr/>
                        <a:lstStyle/>
                        <a:p>
                          <a:pPr algn="r">
                            <a:spcAft>
                              <a:spcPts val="0"/>
                            </a:spcAft>
                          </a:pPr>
                          <a:r>
                            <a:rPr lang="en-US" sz="1600" dirty="0">
                              <a:effectLst/>
                            </a:rPr>
                            <a:t>0.9887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1241950"/>
                      </a:ext>
                    </a:extLst>
                  </a:tr>
                  <a:tr h="292521">
                    <a:tc>
                      <a:txBody>
                        <a:bodyPr/>
                        <a:lstStyle/>
                        <a:p>
                          <a:pPr algn="r">
                            <a:spcAft>
                              <a:spcPts val="0"/>
                            </a:spcAft>
                          </a:pPr>
                          <a:r>
                            <a:rPr lang="en-US" sz="1600">
                              <a:effectLst/>
                            </a:rPr>
                            <a:t>0.9462</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8289163"/>
                      </a:ext>
                    </a:extLst>
                  </a:tr>
                  <a:tr h="292521">
                    <a:tc>
                      <a:txBody>
                        <a:bodyPr/>
                        <a:lstStyle/>
                        <a:p>
                          <a:pPr algn="r">
                            <a:spcAft>
                              <a:spcPts val="0"/>
                            </a:spcAft>
                          </a:pPr>
                          <a:r>
                            <a:rPr lang="en-US" sz="1600">
                              <a:effectLst/>
                            </a:rPr>
                            <a:t>0.9774</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1594471"/>
                      </a:ext>
                    </a:extLst>
                  </a:tr>
                  <a:tr h="292521">
                    <a:tc>
                      <a:txBody>
                        <a:bodyPr/>
                        <a:lstStyle/>
                        <a:p>
                          <a:pPr algn="r">
                            <a:spcAft>
                              <a:spcPts val="0"/>
                            </a:spcAft>
                          </a:pPr>
                          <a:r>
                            <a:rPr lang="en-US" sz="1600">
                              <a:effectLst/>
                            </a:rPr>
                            <a:t>0.9519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9973997"/>
                      </a:ext>
                    </a:extLst>
                  </a:tr>
                  <a:tr h="292521">
                    <a:tc>
                      <a:txBody>
                        <a:bodyPr/>
                        <a:lstStyle/>
                        <a:p>
                          <a:pPr algn="r">
                            <a:spcAft>
                              <a:spcPts val="0"/>
                            </a:spcAft>
                          </a:pPr>
                          <a:r>
                            <a:rPr lang="en-US" sz="1600">
                              <a:effectLst/>
                            </a:rPr>
                            <a:t>0.8939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224431"/>
                      </a:ext>
                    </a:extLst>
                  </a:tr>
                  <a:tr h="292521">
                    <a:tc>
                      <a:txBody>
                        <a:bodyPr/>
                        <a:lstStyle/>
                        <a:p>
                          <a:pPr algn="r">
                            <a:spcAft>
                              <a:spcPts val="0"/>
                            </a:spcAft>
                          </a:pPr>
                          <a:r>
                            <a:rPr lang="en-US" sz="1600" dirty="0">
                              <a:effectLst/>
                            </a:rPr>
                            <a:t>0.8659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3718722"/>
                      </a:ext>
                    </a:extLst>
                  </a:tr>
                  <a:tr h="292521">
                    <a:tc>
                      <a:txBody>
                        <a:bodyPr/>
                        <a:lstStyle/>
                        <a:p>
                          <a:pPr algn="r">
                            <a:spcAft>
                              <a:spcPts val="0"/>
                            </a:spcAft>
                          </a:pPr>
                          <a:r>
                            <a:rPr lang="en-US" sz="1600">
                              <a:effectLst/>
                            </a:rPr>
                            <a:t>0.5348</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17325693"/>
                      </a:ext>
                    </a:extLst>
                  </a:tr>
                  <a:tr h="292521">
                    <a:tc>
                      <a:txBody>
                        <a:bodyPr/>
                        <a:lstStyle/>
                        <a:p>
                          <a:pPr algn="r">
                            <a:spcAft>
                              <a:spcPts val="0"/>
                            </a:spcAft>
                          </a:pPr>
                          <a:r>
                            <a:rPr lang="en-US" sz="1600" dirty="0">
                              <a:effectLst/>
                            </a:rPr>
                            <a:t>0.2766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0872164"/>
                      </a:ext>
                    </a:extLst>
                  </a:tr>
                  <a:tr h="292521">
                    <a:tc>
                      <a:txBody>
                        <a:bodyPr/>
                        <a:lstStyle/>
                        <a:p>
                          <a:pPr algn="r">
                            <a:spcAft>
                              <a:spcPts val="0"/>
                            </a:spcAft>
                          </a:pPr>
                          <a:r>
                            <a:rPr lang="en-US" sz="1600" dirty="0">
                              <a:effectLst/>
                            </a:rPr>
                            <a:t>0.1507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084565"/>
                      </a:ext>
                    </a:extLst>
                  </a:tr>
                  <a:tr h="292521">
                    <a:tc>
                      <a:txBody>
                        <a:bodyPr/>
                        <a:lstStyle/>
                        <a:p>
                          <a:pPr algn="r">
                            <a:spcAft>
                              <a:spcPts val="0"/>
                            </a:spcAft>
                          </a:pPr>
                          <a:r>
                            <a:rPr lang="en-US" sz="1600" dirty="0">
                              <a:effectLst/>
                            </a:rPr>
                            <a:t>0.1317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7109159"/>
                      </a:ext>
                    </a:extLst>
                  </a:tr>
                  <a:tr h="292521">
                    <a:tc>
                      <a:txBody>
                        <a:bodyPr/>
                        <a:lstStyle/>
                        <a:p>
                          <a:pPr algn="r">
                            <a:spcAft>
                              <a:spcPts val="0"/>
                            </a:spcAft>
                          </a:pPr>
                          <a:r>
                            <a:rPr lang="en-US" sz="1600" dirty="0">
                              <a:effectLst/>
                            </a:rPr>
                            <a:t>0.0113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5326458"/>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4033376"/>
                      </a:ext>
                    </a:extLst>
                  </a:tr>
                  <a:tr h="438782">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7447296"/>
                      </a:ext>
                    </a:extLst>
                  </a:tr>
                </a:tbl>
              </a:graphicData>
            </a:graphic>
          </p:graphicFrame>
        </mc:Choice>
        <mc:Fallback>
          <p:graphicFrame>
            <p:nvGraphicFramePr>
              <p:cNvPr id="8" name="Tabell 7">
                <a:extLst>
                  <a:ext uri="{FF2B5EF4-FFF2-40B4-BE49-F238E27FC236}">
                    <a16:creationId xmlns:a16="http://schemas.microsoft.com/office/drawing/2014/main" id="{49AE2949-1DE9-5544-AB07-079F7FF29608}"/>
                  </a:ext>
                </a:extLst>
              </p:cNvPr>
              <p:cNvGraphicFramePr>
                <a:graphicFrameLocks noGrp="1"/>
              </p:cNvGraphicFramePr>
              <p:nvPr>
                <p:extLst>
                  <p:ext uri="{D42A27DB-BD31-4B8C-83A1-F6EECF244321}">
                    <p14:modId xmlns:p14="http://schemas.microsoft.com/office/powerpoint/2010/main" val="428009288"/>
                  </p:ext>
                </p:extLst>
              </p:nvPr>
            </p:nvGraphicFramePr>
            <p:xfrm>
              <a:off x="6529152" y="1959802"/>
              <a:ext cx="955799" cy="4534076"/>
            </p:xfrm>
            <a:graphic>
              <a:graphicData uri="http://schemas.openxmlformats.org/drawingml/2006/table">
                <a:tbl>
                  <a:tblPr firstRow="1" firstCol="1" bandRow="1">
                    <a:tableStyleId>{5C22544A-7EE6-4342-B048-85BDC9FD1C3A}</a:tableStyleId>
                  </a:tblPr>
                  <a:tblGrid>
                    <a:gridCol w="955799">
                      <a:extLst>
                        <a:ext uri="{9D8B030D-6E8A-4147-A177-3AD203B41FA5}">
                          <a16:colId xmlns:a16="http://schemas.microsoft.com/office/drawing/2014/main" val="4053470014"/>
                        </a:ext>
                      </a:extLst>
                    </a:gridCol>
                  </a:tblGrid>
                  <a:tr h="292521">
                    <a:tc>
                      <a:txBody>
                        <a:bodyPr/>
                        <a:lstStyle/>
                        <a:p>
                          <a:endParaRPr lang="sv-SE"/>
                        </a:p>
                      </a:txBody>
                      <a:tcPr marL="68580" marR="68580" marT="0" marB="0">
                        <a:blipFill>
                          <a:blip r:embed="rId3"/>
                          <a:stretch>
                            <a:fillRect l="-1316" t="-4348" r="-1316" b="-1456522"/>
                          </a:stretch>
                        </a:blipFill>
                      </a:tcPr>
                    </a:tc>
                    <a:extLst>
                      <a:ext uri="{0D108BD9-81ED-4DB2-BD59-A6C34878D82A}">
                        <a16:rowId xmlns:a16="http://schemas.microsoft.com/office/drawing/2014/main" val="377542743"/>
                      </a:ext>
                    </a:extLst>
                  </a:tr>
                  <a:tr h="292521">
                    <a:tc>
                      <a:txBody>
                        <a:bodyPr/>
                        <a:lstStyle/>
                        <a:p>
                          <a:pPr algn="r">
                            <a:spcAft>
                              <a:spcPts val="0"/>
                            </a:spcAft>
                          </a:pPr>
                          <a:r>
                            <a:rPr lang="en-US" sz="1600" dirty="0">
                              <a:effectLst/>
                            </a:rPr>
                            <a:t>0.9975</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30493564"/>
                      </a:ext>
                    </a:extLst>
                  </a:tr>
                  <a:tr h="292521">
                    <a:tc>
                      <a:txBody>
                        <a:bodyPr/>
                        <a:lstStyle/>
                        <a:p>
                          <a:pPr algn="r">
                            <a:spcAft>
                              <a:spcPts val="0"/>
                            </a:spcAft>
                          </a:pPr>
                          <a:r>
                            <a:rPr lang="en-US" sz="1600" dirty="0">
                              <a:effectLst/>
                            </a:rPr>
                            <a:t>0.9887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01241950"/>
                      </a:ext>
                    </a:extLst>
                  </a:tr>
                  <a:tr h="292521">
                    <a:tc>
                      <a:txBody>
                        <a:bodyPr/>
                        <a:lstStyle/>
                        <a:p>
                          <a:pPr algn="r">
                            <a:spcAft>
                              <a:spcPts val="0"/>
                            </a:spcAft>
                          </a:pPr>
                          <a:r>
                            <a:rPr lang="en-US" sz="1600">
                              <a:effectLst/>
                            </a:rPr>
                            <a:t>0.9462</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8289163"/>
                      </a:ext>
                    </a:extLst>
                  </a:tr>
                  <a:tr h="292521">
                    <a:tc>
                      <a:txBody>
                        <a:bodyPr/>
                        <a:lstStyle/>
                        <a:p>
                          <a:pPr algn="r">
                            <a:spcAft>
                              <a:spcPts val="0"/>
                            </a:spcAft>
                          </a:pPr>
                          <a:r>
                            <a:rPr lang="en-US" sz="1600">
                              <a:effectLst/>
                            </a:rPr>
                            <a:t>0.9774</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1594471"/>
                      </a:ext>
                    </a:extLst>
                  </a:tr>
                  <a:tr h="292521">
                    <a:tc>
                      <a:txBody>
                        <a:bodyPr/>
                        <a:lstStyle/>
                        <a:p>
                          <a:pPr algn="r">
                            <a:spcAft>
                              <a:spcPts val="0"/>
                            </a:spcAft>
                          </a:pPr>
                          <a:r>
                            <a:rPr lang="en-US" sz="1600">
                              <a:effectLst/>
                            </a:rPr>
                            <a:t>0.9519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89973997"/>
                      </a:ext>
                    </a:extLst>
                  </a:tr>
                  <a:tr h="292521">
                    <a:tc>
                      <a:txBody>
                        <a:bodyPr/>
                        <a:lstStyle/>
                        <a:p>
                          <a:pPr algn="r">
                            <a:spcAft>
                              <a:spcPts val="0"/>
                            </a:spcAft>
                          </a:pPr>
                          <a:r>
                            <a:rPr lang="en-US" sz="1600">
                              <a:effectLst/>
                            </a:rPr>
                            <a:t>0.8939</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6224431"/>
                      </a:ext>
                    </a:extLst>
                  </a:tr>
                  <a:tr h="292521">
                    <a:tc>
                      <a:txBody>
                        <a:bodyPr/>
                        <a:lstStyle/>
                        <a:p>
                          <a:pPr algn="r">
                            <a:spcAft>
                              <a:spcPts val="0"/>
                            </a:spcAft>
                          </a:pPr>
                          <a:r>
                            <a:rPr lang="en-US" sz="1600" dirty="0">
                              <a:effectLst/>
                            </a:rPr>
                            <a:t>0.8659</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3718722"/>
                      </a:ext>
                    </a:extLst>
                  </a:tr>
                  <a:tr h="292521">
                    <a:tc>
                      <a:txBody>
                        <a:bodyPr/>
                        <a:lstStyle/>
                        <a:p>
                          <a:pPr algn="r">
                            <a:spcAft>
                              <a:spcPts val="0"/>
                            </a:spcAft>
                          </a:pPr>
                          <a:r>
                            <a:rPr lang="en-US" sz="1600">
                              <a:effectLst/>
                            </a:rPr>
                            <a:t>0.5348</a:t>
                          </a:r>
                          <a:endParaRPr lang="sv-SE"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17325693"/>
                      </a:ext>
                    </a:extLst>
                  </a:tr>
                  <a:tr h="292521">
                    <a:tc>
                      <a:txBody>
                        <a:bodyPr/>
                        <a:lstStyle/>
                        <a:p>
                          <a:pPr algn="r">
                            <a:spcAft>
                              <a:spcPts val="0"/>
                            </a:spcAft>
                          </a:pPr>
                          <a:r>
                            <a:rPr lang="en-US" sz="1600" dirty="0">
                              <a:effectLst/>
                            </a:rPr>
                            <a:t>0.2766</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0872164"/>
                      </a:ext>
                    </a:extLst>
                  </a:tr>
                  <a:tr h="292521">
                    <a:tc>
                      <a:txBody>
                        <a:bodyPr/>
                        <a:lstStyle/>
                        <a:p>
                          <a:pPr algn="r">
                            <a:spcAft>
                              <a:spcPts val="0"/>
                            </a:spcAft>
                          </a:pPr>
                          <a:r>
                            <a:rPr lang="en-US" sz="1600" dirty="0">
                              <a:effectLst/>
                            </a:rPr>
                            <a:t>0.1507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084565"/>
                      </a:ext>
                    </a:extLst>
                  </a:tr>
                  <a:tr h="292521">
                    <a:tc>
                      <a:txBody>
                        <a:bodyPr/>
                        <a:lstStyle/>
                        <a:p>
                          <a:pPr algn="r">
                            <a:spcAft>
                              <a:spcPts val="0"/>
                            </a:spcAft>
                          </a:pPr>
                          <a:r>
                            <a:rPr lang="en-US" sz="1600" dirty="0">
                              <a:effectLst/>
                            </a:rPr>
                            <a:t>0.1317</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37109159"/>
                      </a:ext>
                    </a:extLst>
                  </a:tr>
                  <a:tr h="292521">
                    <a:tc>
                      <a:txBody>
                        <a:bodyPr/>
                        <a:lstStyle/>
                        <a:p>
                          <a:pPr algn="r">
                            <a:spcAft>
                              <a:spcPts val="0"/>
                            </a:spcAft>
                          </a:pPr>
                          <a:r>
                            <a:rPr lang="en-US" sz="1600" dirty="0">
                              <a:effectLst/>
                            </a:rPr>
                            <a:t>0.0113</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65326458"/>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4033376"/>
                      </a:ext>
                    </a:extLst>
                  </a:tr>
                  <a:tr h="438782">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3744729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ell 2">
                <a:extLst>
                  <a:ext uri="{FF2B5EF4-FFF2-40B4-BE49-F238E27FC236}">
                    <a16:creationId xmlns:a16="http://schemas.microsoft.com/office/drawing/2014/main" id="{61656A0A-3756-E84F-9DDE-76E452F0D901}"/>
                  </a:ext>
                </a:extLst>
              </p:cNvPr>
              <p:cNvGraphicFramePr>
                <a:graphicFrameLocks noGrp="1"/>
              </p:cNvGraphicFramePr>
              <p:nvPr>
                <p:extLst>
                  <p:ext uri="{D42A27DB-BD31-4B8C-83A1-F6EECF244321}">
                    <p14:modId xmlns:p14="http://schemas.microsoft.com/office/powerpoint/2010/main" val="78683920"/>
                  </p:ext>
                </p:extLst>
              </p:nvPr>
            </p:nvGraphicFramePr>
            <p:xfrm>
              <a:off x="5573353" y="1959802"/>
              <a:ext cx="955799" cy="4534076"/>
            </p:xfrm>
            <a:graphic>
              <a:graphicData uri="http://schemas.openxmlformats.org/drawingml/2006/table">
                <a:tbl>
                  <a:tblPr firstRow="1" firstCol="1" bandRow="1">
                    <a:tableStyleId>{5C22544A-7EE6-4342-B048-85BDC9FD1C3A}</a:tableStyleId>
                  </a:tblPr>
                  <a:tblGrid>
                    <a:gridCol w="955799">
                      <a:extLst>
                        <a:ext uri="{9D8B030D-6E8A-4147-A177-3AD203B41FA5}">
                          <a16:colId xmlns:a16="http://schemas.microsoft.com/office/drawing/2014/main" val="3960815987"/>
                        </a:ext>
                      </a:extLst>
                    </a:gridCol>
                  </a:tblGrid>
                  <a:tr h="292521">
                    <a:tc>
                      <a:txBody>
                        <a:bodyPr/>
                        <a:lstStyle/>
                        <a:p>
                          <a:pPr>
                            <a:spcAft>
                              <a:spcPts val="0"/>
                            </a:spcAft>
                          </a:pPr>
                          <a14:m>
                            <m:oMathPara xmlns:m="http://schemas.openxmlformats.org/officeDocument/2006/math">
                              <m:oMathParaPr>
                                <m:jc m:val="centerGroup"/>
                              </m:oMathParaPr>
                              <m:oMath xmlns:m="http://schemas.openxmlformats.org/officeDocument/2006/math">
                                <m:sSub>
                                  <m:sSubPr>
                                    <m:ctrlPr>
                                      <a:rPr lang="sv-SE" sz="1600" i="1">
                                        <a:effectLst/>
                                        <a:latin typeface="Cambria Math" panose="02040503050406030204" pitchFamily="18" charset="0"/>
                                      </a:rPr>
                                    </m:ctrlPr>
                                  </m:sSubPr>
                                  <m:e>
                                    <m:acc>
                                      <m:accPr>
                                        <m:chr m:val="̃"/>
                                        <m:ctrlPr>
                                          <a:rPr lang="sv-SE" sz="1600" i="1">
                                            <a:effectLst/>
                                            <a:latin typeface="Cambria Math" panose="02040503050406030204" pitchFamily="18" charset="0"/>
                                          </a:rPr>
                                        </m:ctrlPr>
                                      </m:accPr>
                                      <m:e>
                                        <m:r>
                                          <a:rPr lang="en-US" sz="1600">
                                            <a:effectLst/>
                                            <a:latin typeface="Cambria Math" panose="02040503050406030204" pitchFamily="18" charset="0"/>
                                          </a:rPr>
                                          <m:t>𝑌</m:t>
                                        </m:r>
                                      </m:e>
                                    </m:acc>
                                  </m:e>
                                  <m:sub>
                                    <m:r>
                                      <a:rPr lang="en-US" sz="1600">
                                        <a:effectLst/>
                                        <a:latin typeface="Cambria Math" panose="02040503050406030204" pitchFamily="18" charset="0"/>
                                      </a:rPr>
                                      <m:t>1</m:t>
                                    </m:r>
                                  </m:sub>
                                </m:sSub>
                              </m:oMath>
                            </m:oMathPara>
                          </a14:m>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4087739386"/>
                      </a:ext>
                    </a:extLst>
                  </a:tr>
                  <a:tr h="292521">
                    <a:tc>
                      <a:txBody>
                        <a:bodyPr/>
                        <a:lstStyle/>
                        <a:p>
                          <a:pPr algn="r">
                            <a:spcAft>
                              <a:spcPts val="0"/>
                            </a:spcAft>
                          </a:pPr>
                          <a:r>
                            <a:rPr lang="en-US" sz="1600">
                              <a:effectLst/>
                            </a:rPr>
                            <a:t>0.4663</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148428217"/>
                      </a:ext>
                    </a:extLst>
                  </a:tr>
                  <a:tr h="292521">
                    <a:tc>
                      <a:txBody>
                        <a:bodyPr/>
                        <a:lstStyle/>
                        <a:p>
                          <a:pPr algn="r">
                            <a:spcAft>
                              <a:spcPts val="0"/>
                            </a:spcAft>
                          </a:pPr>
                          <a:r>
                            <a:rPr lang="en-US" sz="1600">
                              <a:effectLst/>
                            </a:rPr>
                            <a:t>0.2767</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526254411"/>
                      </a:ext>
                    </a:extLst>
                  </a:tr>
                  <a:tr h="292521">
                    <a:tc>
                      <a:txBody>
                        <a:bodyPr/>
                        <a:lstStyle/>
                        <a:p>
                          <a:pPr algn="r">
                            <a:spcAft>
                              <a:spcPts val="0"/>
                            </a:spcAft>
                          </a:pPr>
                          <a:r>
                            <a:rPr lang="en-US" sz="1600" dirty="0">
                              <a:effectLst/>
                            </a:rPr>
                            <a:t>0.1173</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129481976"/>
                      </a:ext>
                    </a:extLst>
                  </a:tr>
                  <a:tr h="292521">
                    <a:tc>
                      <a:txBody>
                        <a:bodyPr/>
                        <a:lstStyle/>
                        <a:p>
                          <a:pPr algn="r">
                            <a:spcAft>
                              <a:spcPts val="0"/>
                            </a:spcAft>
                          </a:pPr>
                          <a:r>
                            <a:rPr lang="en-US" sz="1600">
                              <a:effectLst/>
                            </a:rPr>
                            <a:t>0.0309</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484124766"/>
                      </a:ext>
                    </a:extLst>
                  </a:tr>
                  <a:tr h="292521">
                    <a:tc>
                      <a:txBody>
                        <a:bodyPr/>
                        <a:lstStyle/>
                        <a:p>
                          <a:pPr algn="r">
                            <a:spcAft>
                              <a:spcPts val="0"/>
                            </a:spcAft>
                          </a:pPr>
                          <a:r>
                            <a:rPr lang="en-US" sz="1600">
                              <a:effectLst/>
                            </a:rPr>
                            <a:t>0.0033</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614666860"/>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503111243"/>
                      </a:ext>
                    </a:extLst>
                  </a:tr>
                  <a:tr h="292521">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891867461"/>
                      </a:ext>
                    </a:extLst>
                  </a:tr>
                  <a:tr h="292521">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886492046"/>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436781966"/>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74866309"/>
                      </a:ext>
                    </a:extLst>
                  </a:tr>
                  <a:tr h="292521">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4010154403"/>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899567376"/>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577859607"/>
                      </a:ext>
                    </a:extLst>
                  </a:tr>
                  <a:tr h="438782">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863179166"/>
                      </a:ext>
                    </a:extLst>
                  </a:tr>
                </a:tbl>
              </a:graphicData>
            </a:graphic>
          </p:graphicFrame>
        </mc:Choice>
        <mc:Fallback>
          <p:graphicFrame>
            <p:nvGraphicFramePr>
              <p:cNvPr id="3" name="Tabell 2">
                <a:extLst>
                  <a:ext uri="{FF2B5EF4-FFF2-40B4-BE49-F238E27FC236}">
                    <a16:creationId xmlns:a16="http://schemas.microsoft.com/office/drawing/2014/main" id="{61656A0A-3756-E84F-9DDE-76E452F0D901}"/>
                  </a:ext>
                </a:extLst>
              </p:cNvPr>
              <p:cNvGraphicFramePr>
                <a:graphicFrameLocks noGrp="1"/>
              </p:cNvGraphicFramePr>
              <p:nvPr>
                <p:extLst>
                  <p:ext uri="{D42A27DB-BD31-4B8C-83A1-F6EECF244321}">
                    <p14:modId xmlns:p14="http://schemas.microsoft.com/office/powerpoint/2010/main" val="78683920"/>
                  </p:ext>
                </p:extLst>
              </p:nvPr>
            </p:nvGraphicFramePr>
            <p:xfrm>
              <a:off x="5573353" y="1959802"/>
              <a:ext cx="955799" cy="4534076"/>
            </p:xfrm>
            <a:graphic>
              <a:graphicData uri="http://schemas.openxmlformats.org/drawingml/2006/table">
                <a:tbl>
                  <a:tblPr firstRow="1" firstCol="1" bandRow="1">
                    <a:tableStyleId>{5C22544A-7EE6-4342-B048-85BDC9FD1C3A}</a:tableStyleId>
                  </a:tblPr>
                  <a:tblGrid>
                    <a:gridCol w="955799">
                      <a:extLst>
                        <a:ext uri="{9D8B030D-6E8A-4147-A177-3AD203B41FA5}">
                          <a16:colId xmlns:a16="http://schemas.microsoft.com/office/drawing/2014/main" val="3960815987"/>
                        </a:ext>
                      </a:extLst>
                    </a:gridCol>
                  </a:tblGrid>
                  <a:tr h="292521">
                    <a:tc>
                      <a:txBody>
                        <a:bodyPr/>
                        <a:lstStyle/>
                        <a:p>
                          <a:endParaRPr lang="sv-SE"/>
                        </a:p>
                      </a:txBody>
                      <a:tcPr marL="68580" marR="68580" marT="0" marB="0">
                        <a:blipFill>
                          <a:blip r:embed="rId4"/>
                          <a:stretch>
                            <a:fillRect t="-13043" r="-1299" b="-1456522"/>
                          </a:stretch>
                        </a:blipFill>
                      </a:tcPr>
                    </a:tc>
                    <a:extLst>
                      <a:ext uri="{0D108BD9-81ED-4DB2-BD59-A6C34878D82A}">
                        <a16:rowId xmlns:a16="http://schemas.microsoft.com/office/drawing/2014/main" val="4087739386"/>
                      </a:ext>
                    </a:extLst>
                  </a:tr>
                  <a:tr h="292521">
                    <a:tc>
                      <a:txBody>
                        <a:bodyPr/>
                        <a:lstStyle/>
                        <a:p>
                          <a:pPr algn="r">
                            <a:spcAft>
                              <a:spcPts val="0"/>
                            </a:spcAft>
                          </a:pPr>
                          <a:r>
                            <a:rPr lang="en-US" sz="1600">
                              <a:effectLst/>
                            </a:rPr>
                            <a:t>0.4663</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148428217"/>
                      </a:ext>
                    </a:extLst>
                  </a:tr>
                  <a:tr h="292521">
                    <a:tc>
                      <a:txBody>
                        <a:bodyPr/>
                        <a:lstStyle/>
                        <a:p>
                          <a:pPr algn="r">
                            <a:spcAft>
                              <a:spcPts val="0"/>
                            </a:spcAft>
                          </a:pPr>
                          <a:r>
                            <a:rPr lang="en-US" sz="1600">
                              <a:effectLst/>
                            </a:rPr>
                            <a:t>0.2767</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526254411"/>
                      </a:ext>
                    </a:extLst>
                  </a:tr>
                  <a:tr h="292521">
                    <a:tc>
                      <a:txBody>
                        <a:bodyPr/>
                        <a:lstStyle/>
                        <a:p>
                          <a:pPr algn="r">
                            <a:spcAft>
                              <a:spcPts val="0"/>
                            </a:spcAft>
                          </a:pPr>
                          <a:r>
                            <a:rPr lang="en-US" sz="1600" dirty="0">
                              <a:effectLst/>
                            </a:rPr>
                            <a:t>0.1173</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129481976"/>
                      </a:ext>
                    </a:extLst>
                  </a:tr>
                  <a:tr h="292521">
                    <a:tc>
                      <a:txBody>
                        <a:bodyPr/>
                        <a:lstStyle/>
                        <a:p>
                          <a:pPr algn="r">
                            <a:spcAft>
                              <a:spcPts val="0"/>
                            </a:spcAft>
                          </a:pPr>
                          <a:r>
                            <a:rPr lang="en-US" sz="1600">
                              <a:effectLst/>
                            </a:rPr>
                            <a:t>0.0309</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484124766"/>
                      </a:ext>
                    </a:extLst>
                  </a:tr>
                  <a:tr h="292521">
                    <a:tc>
                      <a:txBody>
                        <a:bodyPr/>
                        <a:lstStyle/>
                        <a:p>
                          <a:pPr algn="r">
                            <a:spcAft>
                              <a:spcPts val="0"/>
                            </a:spcAft>
                          </a:pPr>
                          <a:r>
                            <a:rPr lang="en-US" sz="1600">
                              <a:effectLst/>
                            </a:rPr>
                            <a:t>0.0033</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614666860"/>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503111243"/>
                      </a:ext>
                    </a:extLst>
                  </a:tr>
                  <a:tr h="292521">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891867461"/>
                      </a:ext>
                    </a:extLst>
                  </a:tr>
                  <a:tr h="292521">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2886492046"/>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436781966"/>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174866309"/>
                      </a:ext>
                    </a:extLst>
                  </a:tr>
                  <a:tr h="292521">
                    <a:tc>
                      <a:txBody>
                        <a:bodyPr/>
                        <a:lstStyle/>
                        <a:p>
                          <a:pPr algn="r">
                            <a:spcAft>
                              <a:spcPts val="0"/>
                            </a:spcAft>
                          </a:pPr>
                          <a:r>
                            <a:rPr lang="en-US" sz="1600">
                              <a:effectLst/>
                            </a:rPr>
                            <a:t>0</a:t>
                          </a:r>
                          <a:endParaRPr lang="sv-SE" sz="160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4010154403"/>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899567376"/>
                      </a:ext>
                    </a:extLst>
                  </a:tr>
                  <a:tr h="292521">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577859607"/>
                      </a:ext>
                    </a:extLst>
                  </a:tr>
                  <a:tr h="438782">
                    <a:tc>
                      <a:txBody>
                        <a:bodyPr/>
                        <a:lstStyle/>
                        <a:p>
                          <a:pPr algn="r">
                            <a:spcAft>
                              <a:spcPts val="0"/>
                            </a:spcAft>
                          </a:pPr>
                          <a:r>
                            <a:rPr lang="en-US" sz="1600" dirty="0">
                              <a:effectLst/>
                            </a:rPr>
                            <a:t>0</a:t>
                          </a:r>
                          <a:endParaRPr lang="sv-SE" sz="1600" dirty="0">
                            <a:effectLst/>
                            <a:latin typeface="Times New Roman" panose="02020603050405020304" pitchFamily="18" charset="0"/>
                            <a:ea typeface="Times New Roman" panose="02020603050405020304" pitchFamily="18" charset="0"/>
                          </a:endParaRPr>
                        </a:p>
                      </a:txBody>
                      <a:tcPr marL="68580" marR="68580" marT="0" marB="0">
                        <a:solidFill>
                          <a:schemeClr val="accent6"/>
                        </a:solidFill>
                      </a:tcPr>
                    </a:tc>
                    <a:extLst>
                      <a:ext uri="{0D108BD9-81ED-4DB2-BD59-A6C34878D82A}">
                        <a16:rowId xmlns:a16="http://schemas.microsoft.com/office/drawing/2014/main" val="3863179166"/>
                      </a:ext>
                    </a:extLst>
                  </a:tr>
                </a:tbl>
              </a:graphicData>
            </a:graphic>
          </p:graphicFrame>
        </mc:Fallback>
      </mc:AlternateContent>
    </p:spTree>
    <p:extLst>
      <p:ext uri="{BB962C8B-B14F-4D97-AF65-F5344CB8AC3E}">
        <p14:creationId xmlns:p14="http://schemas.microsoft.com/office/powerpoint/2010/main" val="16897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718A8B-085A-9D47-89F0-700079B1F4EB}"/>
              </a:ext>
            </a:extLst>
          </p:cNvPr>
          <p:cNvSpPr>
            <a:spLocks noGrp="1"/>
          </p:cNvSpPr>
          <p:nvPr>
            <p:ph type="title"/>
          </p:nvPr>
        </p:nvSpPr>
        <p:spPr>
          <a:xfrm>
            <a:off x="1440000" y="360000"/>
            <a:ext cx="10515600" cy="1325563"/>
          </a:xfrm>
        </p:spPr>
        <p:txBody>
          <a:bodyPr/>
          <a:lstStyle/>
          <a:p>
            <a:r>
              <a:rPr lang="en-GB" dirty="0"/>
              <a:t>Conclusions and reflections </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C932420C-E137-9340-8A2D-355D2FA265E2}"/>
                  </a:ext>
                </a:extLst>
              </p:cNvPr>
              <p:cNvSpPr>
                <a:spLocks noGrp="1"/>
              </p:cNvSpPr>
              <p:nvPr>
                <p:ph idx="1"/>
              </p:nvPr>
            </p:nvSpPr>
            <p:spPr>
              <a:xfrm>
                <a:off x="1440000" y="1685563"/>
                <a:ext cx="8915400" cy="5598888"/>
              </a:xfrm>
            </p:spPr>
            <p:txBody>
              <a:bodyPr>
                <a:normAutofit/>
              </a:bodyPr>
              <a:lstStyle/>
              <a:p>
                <a:r>
                  <a:rPr lang="en-US" sz="2000" dirty="0"/>
                  <a:t>When the selection bias was present, as illustrated in </a:t>
                </a:r>
                <a14:m>
                  <m:oMath xmlns:m="http://schemas.openxmlformats.org/officeDocument/2006/math">
                    <m:sSub>
                      <m:sSubPr>
                        <m:ctrlPr>
                          <a:rPr lang="sv-SE"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1</m:t>
                        </m:r>
                      </m:sub>
                    </m:sSub>
                  </m:oMath>
                </a14:m>
                <a:r>
                  <a:rPr lang="en-US" sz="2000" dirty="0"/>
                  <a:t>, all strategies had an increased design effect as N grew. Furthermore, even a miniscule selection bias can cause poor coverage for nonprobability data in larger populations, as illustrated by </a:t>
                </a:r>
                <a14:m>
                  <m:oMath xmlns:m="http://schemas.openxmlformats.org/officeDocument/2006/math">
                    <m:sSub>
                      <m:sSubPr>
                        <m:ctrlPr>
                          <a:rPr lang="sv-SE" sz="2000" i="1">
                            <a:latin typeface="Cambria Math" panose="02040503050406030204" pitchFamily="18" charset="0"/>
                          </a:rPr>
                        </m:ctrlPr>
                      </m:sSubPr>
                      <m:e>
                        <m:r>
                          <a:rPr lang="en-US" sz="2000" i="1">
                            <a:latin typeface="Cambria Math" panose="02040503050406030204" pitchFamily="18" charset="0"/>
                          </a:rPr>
                          <m:t>𝑌</m:t>
                        </m:r>
                      </m:e>
                      <m:sub>
                        <m:r>
                          <a:rPr lang="en-US" sz="2000" i="1">
                            <a:latin typeface="Cambria Math" panose="02040503050406030204" pitchFamily="18" charset="0"/>
                          </a:rPr>
                          <m:t>3</m:t>
                        </m:r>
                      </m:sub>
                    </m:sSub>
                  </m:oMath>
                </a14:m>
                <a:r>
                  <a:rPr lang="en-US" sz="2000" dirty="0"/>
                  <a:t>. </a:t>
                </a:r>
              </a:p>
              <a:p>
                <a:r>
                  <a:rPr lang="en-US" sz="2000" dirty="0"/>
                  <a:t>Despite having higher defect index, NPD had lower bias and MSE compared to </a:t>
                </a:r>
                <a14:m>
                  <m:oMath xmlns:m="http://schemas.openxmlformats.org/officeDocument/2006/math">
                    <m:r>
                      <a:rPr lang="en-US" sz="2000" i="1">
                        <a:latin typeface="Cambria Math" panose="02040503050406030204" pitchFamily="18" charset="0"/>
                      </a:rPr>
                      <m:t>𝑆𝑅</m:t>
                    </m:r>
                    <m:sSub>
                      <m:sSubPr>
                        <m:ctrlPr>
                          <a:rPr lang="sv-SE"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𝑚</m:t>
                        </m:r>
                      </m:sub>
                    </m:sSub>
                  </m:oMath>
                </a14:m>
                <a:r>
                  <a:rPr lang="en-US" sz="2000" dirty="0"/>
                  <a:t>. </a:t>
                </a:r>
              </a:p>
              <a:p>
                <a:r>
                  <a:rPr lang="en-US" sz="2000" dirty="0"/>
                  <a:t>The variance was overestimated for NPD, yet </a:t>
                </a:r>
                <a14:m>
                  <m:oMath xmlns:m="http://schemas.openxmlformats.org/officeDocument/2006/math">
                    <m:r>
                      <a:rPr lang="en-US" sz="2000" i="1">
                        <a:latin typeface="Cambria Math" panose="02040503050406030204" pitchFamily="18" charset="0"/>
                      </a:rPr>
                      <m:t>𝑆𝑅</m:t>
                    </m:r>
                    <m:sSub>
                      <m:sSubPr>
                        <m:ctrlPr>
                          <a:rPr lang="sv-SE"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𝑚</m:t>
                        </m:r>
                      </m:sub>
                    </m:sSub>
                  </m:oMath>
                </a14:m>
                <a:r>
                  <a:rPr lang="en-US" sz="2000" dirty="0"/>
                  <a:t> had better coverage probability.</a:t>
                </a:r>
              </a:p>
              <a:p>
                <a:r>
                  <a:rPr lang="en-US" sz="2000" dirty="0"/>
                  <a:t>We observed a trade-off between MSE and coverage depending on the choice of data.</a:t>
                </a:r>
              </a:p>
              <a:p>
                <a:endParaRPr lang="sv-SE" sz="2000" dirty="0"/>
              </a:p>
              <a:p>
                <a:pPr marL="0" indent="0">
                  <a:buNone/>
                </a:pPr>
                <a:endParaRPr lang="en-GB" sz="2000" dirty="0"/>
              </a:p>
            </p:txBody>
          </p:sp>
        </mc:Choice>
        <mc:Fallback>
          <p:sp>
            <p:nvSpPr>
              <p:cNvPr id="3" name="Platshållare för innehåll 2">
                <a:extLst>
                  <a:ext uri="{FF2B5EF4-FFF2-40B4-BE49-F238E27FC236}">
                    <a16:creationId xmlns:a16="http://schemas.microsoft.com/office/drawing/2014/main" id="{C932420C-E137-9340-8A2D-355D2FA265E2}"/>
                  </a:ext>
                </a:extLst>
              </p:cNvPr>
              <p:cNvSpPr>
                <a:spLocks noGrp="1" noRot="1" noChangeAspect="1" noMove="1" noResize="1" noEditPoints="1" noAdjustHandles="1" noChangeArrowheads="1" noChangeShapeType="1" noTextEdit="1"/>
              </p:cNvSpPr>
              <p:nvPr>
                <p:ph idx="1"/>
              </p:nvPr>
            </p:nvSpPr>
            <p:spPr>
              <a:xfrm>
                <a:off x="1440000" y="1685563"/>
                <a:ext cx="8915400" cy="5598888"/>
              </a:xfrm>
              <a:blipFill>
                <a:blip r:embed="rId3"/>
                <a:stretch>
                  <a:fillRect l="-427" t="-1131"/>
                </a:stretch>
              </a:blipFill>
            </p:spPr>
            <p:txBody>
              <a:bodyPr/>
              <a:lstStyle/>
              <a:p>
                <a:r>
                  <a:rPr lang="en-GB">
                    <a:noFill/>
                  </a:rPr>
                  <a:t> </a:t>
                </a:r>
              </a:p>
            </p:txBody>
          </p:sp>
        </mc:Fallback>
      </mc:AlternateContent>
    </p:spTree>
    <p:extLst>
      <p:ext uri="{BB962C8B-B14F-4D97-AF65-F5344CB8AC3E}">
        <p14:creationId xmlns:p14="http://schemas.microsoft.com/office/powerpoint/2010/main" val="186562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482A83-CC4B-B349-97DA-1402F8F88026}"/>
              </a:ext>
            </a:extLst>
          </p:cNvPr>
          <p:cNvSpPr>
            <a:spLocks noGrp="1"/>
          </p:cNvSpPr>
          <p:nvPr>
            <p:ph type="title"/>
          </p:nvPr>
        </p:nvSpPr>
        <p:spPr>
          <a:xfrm>
            <a:off x="1440000" y="360000"/>
            <a:ext cx="10515600" cy="1325563"/>
          </a:xfrm>
        </p:spPr>
        <p:txBody>
          <a:bodyPr/>
          <a:lstStyle/>
          <a:p>
            <a:r>
              <a:rPr lang="en-GB" dirty="0"/>
              <a:t>Thank you for your time!</a:t>
            </a:r>
          </a:p>
        </p:txBody>
      </p:sp>
      <p:sp>
        <p:nvSpPr>
          <p:cNvPr id="3" name="Platshållare för innehåll 2">
            <a:extLst>
              <a:ext uri="{FF2B5EF4-FFF2-40B4-BE49-F238E27FC236}">
                <a16:creationId xmlns:a16="http://schemas.microsoft.com/office/drawing/2014/main" id="{FFB4E42E-09CA-7546-99F9-B9C971DAE81D}"/>
              </a:ext>
            </a:extLst>
          </p:cNvPr>
          <p:cNvSpPr>
            <a:spLocks noGrp="1"/>
          </p:cNvSpPr>
          <p:nvPr>
            <p:ph idx="1"/>
          </p:nvPr>
        </p:nvSpPr>
        <p:spPr>
          <a:xfrm>
            <a:off x="1440000" y="1685563"/>
            <a:ext cx="9291638" cy="4351338"/>
          </a:xfrm>
        </p:spPr>
        <p:txBody>
          <a:bodyPr/>
          <a:lstStyle/>
          <a:p>
            <a:pPr marL="0" indent="0">
              <a:buNone/>
            </a:pPr>
            <a:r>
              <a:rPr lang="en-GB" dirty="0" err="1"/>
              <a:t>Hyllienmark</a:t>
            </a:r>
            <a:r>
              <a:rPr lang="en-GB" dirty="0"/>
              <a:t> M., </a:t>
            </a:r>
            <a:r>
              <a:rPr lang="en-GB" dirty="0" err="1"/>
              <a:t>Hedlin</a:t>
            </a:r>
            <a:r>
              <a:rPr lang="en-GB" dirty="0"/>
              <a:t> D. &amp; Bueno E. Selection bias in big data: A practitioner’s point of view. Manuscript </a:t>
            </a:r>
            <a:br>
              <a:rPr lang="sv-SE" dirty="0"/>
            </a:br>
            <a:endParaRPr lang="en-GB" dirty="0"/>
          </a:p>
        </p:txBody>
      </p:sp>
    </p:spTree>
    <p:extLst>
      <p:ext uri="{BB962C8B-B14F-4D97-AF65-F5344CB8AC3E}">
        <p14:creationId xmlns:p14="http://schemas.microsoft.com/office/powerpoint/2010/main" val="668790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B51037-FFEE-EB4D-8904-153C32E5A47E}"/>
              </a:ext>
            </a:extLst>
          </p:cNvPr>
          <p:cNvSpPr>
            <a:spLocks noGrp="1"/>
          </p:cNvSpPr>
          <p:nvPr>
            <p:ph type="title"/>
          </p:nvPr>
        </p:nvSpPr>
        <p:spPr>
          <a:xfrm>
            <a:off x="1438275" y="360001"/>
            <a:ext cx="10515600" cy="1144950"/>
          </a:xfrm>
        </p:spPr>
        <p:txBody>
          <a:bodyPr/>
          <a:lstStyle/>
          <a:p>
            <a:r>
              <a:rPr lang="en-GB" dirty="0"/>
              <a:t>Background</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032C56EF-4697-B44A-AC3E-4D943578F3D1}"/>
                  </a:ext>
                </a:extLst>
              </p:cNvPr>
              <p:cNvSpPr>
                <a:spLocks noGrp="1"/>
              </p:cNvSpPr>
              <p:nvPr>
                <p:ph idx="1"/>
              </p:nvPr>
            </p:nvSpPr>
            <p:spPr>
              <a:xfrm>
                <a:off x="1438275" y="1538289"/>
                <a:ext cx="8915400" cy="4776786"/>
              </a:xfrm>
            </p:spPr>
            <p:txBody>
              <a:bodyPr>
                <a:normAutofit/>
              </a:bodyPr>
              <a:lstStyle/>
              <a:p>
                <a:r>
                  <a:rPr lang="en-GB" sz="2000" dirty="0"/>
                  <a:t>Statistic Sweden are currently investigating several new data sources such as online job adds, electricity data, mobile phone data just to mention a few. We shall refer to this kind of data as nonprobability data (NPD).</a:t>
                </a:r>
              </a:p>
              <a:p>
                <a:r>
                  <a:rPr lang="en-GB" sz="2000" dirty="0"/>
                  <a:t>Often hard to link data sources to our registers due to lack of unique identifiers.</a:t>
                </a:r>
              </a:p>
              <a:p>
                <a:r>
                  <a:rPr lang="en-GB" sz="2000" dirty="0"/>
                  <a:t>This study aims to compare NPD to a simple random sample with nonresponse (</a:t>
                </a:r>
                <a:r>
                  <a:rPr lang="en-GB" sz="2000" dirty="0" err="1"/>
                  <a:t>SRS</a:t>
                </a:r>
                <a:r>
                  <a:rPr lang="en-GB" sz="2000" baseline="-25000" dirty="0" err="1"/>
                  <a:t>m</a:t>
                </a:r>
                <a:r>
                  <a:rPr lang="en-GB" sz="2000" dirty="0"/>
                  <a:t>) when there is a correlation between the study variable and the response indicator. Specifically interested in the effect of different population sizes.</a:t>
                </a:r>
              </a:p>
              <a:p>
                <a:r>
                  <a:rPr lang="en-GB" sz="2000" dirty="0"/>
                  <a:t>Meng, X. L. (2018). Statistical paradises and paradoxes in big data (</a:t>
                </a:r>
                <a:r>
                  <a:rPr lang="en-GB" sz="2000" dirty="0" err="1"/>
                  <a:t>i</a:t>
                </a:r>
                <a:r>
                  <a:rPr lang="en-GB" sz="2000" dirty="0"/>
                  <a:t>) law of large populations, big data paradox, and the 2016 us presidential election. </a:t>
                </a:r>
                <a:r>
                  <a:rPr lang="en-GB" sz="2000" i="1" dirty="0"/>
                  <a:t>The Annals of Applied Statistics, 12</a:t>
                </a:r>
                <a:r>
                  <a:rPr lang="en-GB" sz="2000" dirty="0"/>
                  <a:t>(2), 685-726.</a:t>
                </a:r>
              </a:p>
              <a:p>
                <a:r>
                  <a:rPr lang="en-GB" sz="2000" dirty="0"/>
                  <a:t>Simulation study that aim to estimate the population parameter </a:t>
                </a:r>
                <a14:m>
                  <m:oMath xmlns:m="http://schemas.openxmlformats.org/officeDocument/2006/math">
                    <m:acc>
                      <m:accPr>
                        <m:chr m:val="̅"/>
                        <m:ctrlPr>
                          <a:rPr lang="sv-SE" sz="2000" b="0" i="1" smtClean="0">
                            <a:latin typeface="Cambria Math" panose="02040503050406030204" pitchFamily="18" charset="0"/>
                          </a:rPr>
                        </m:ctrlPr>
                      </m:accPr>
                      <m:e>
                        <m:r>
                          <a:rPr lang="sv-SE" sz="2000" b="0" i="1" smtClean="0">
                            <a:latin typeface="Cambria Math" panose="02040503050406030204" pitchFamily="18" charset="0"/>
                          </a:rPr>
                          <m:t>𝑌</m:t>
                        </m:r>
                      </m:e>
                    </m:acc>
                  </m:oMath>
                </a14:m>
                <a:r>
                  <a:rPr lang="en-GB" sz="2000" dirty="0"/>
                  <a:t> in a finite population</a:t>
                </a:r>
                <a:r>
                  <a:rPr lang="en-GB" sz="2000" i="1" dirty="0"/>
                  <a:t>.</a:t>
                </a:r>
              </a:p>
              <a:p>
                <a:r>
                  <a:rPr lang="en-GB" sz="2000" dirty="0"/>
                  <a:t>For a sequence of growing populations, how do the two different data sources perform in terms of bias, variance, MSE and coverage?</a:t>
                </a:r>
              </a:p>
              <a:p>
                <a:endParaRPr lang="en-GB" sz="2000" dirty="0"/>
              </a:p>
            </p:txBody>
          </p:sp>
        </mc:Choice>
        <mc:Fallback>
          <p:sp>
            <p:nvSpPr>
              <p:cNvPr id="3" name="Platshållare för innehåll 2">
                <a:extLst>
                  <a:ext uri="{FF2B5EF4-FFF2-40B4-BE49-F238E27FC236}">
                    <a16:creationId xmlns:a16="http://schemas.microsoft.com/office/drawing/2014/main" id="{032C56EF-4697-B44A-AC3E-4D943578F3D1}"/>
                  </a:ext>
                </a:extLst>
              </p:cNvPr>
              <p:cNvSpPr>
                <a:spLocks noGrp="1" noRot="1" noChangeAspect="1" noMove="1" noResize="1" noEditPoints="1" noAdjustHandles="1" noChangeArrowheads="1" noChangeShapeType="1" noTextEdit="1"/>
              </p:cNvSpPr>
              <p:nvPr>
                <p:ph idx="1"/>
              </p:nvPr>
            </p:nvSpPr>
            <p:spPr>
              <a:xfrm>
                <a:off x="1438275" y="1538289"/>
                <a:ext cx="8915400" cy="4776786"/>
              </a:xfrm>
              <a:blipFill>
                <a:blip r:embed="rId3"/>
                <a:stretch>
                  <a:fillRect l="-427" t="-1326"/>
                </a:stretch>
              </a:blipFill>
            </p:spPr>
            <p:txBody>
              <a:bodyPr/>
              <a:lstStyle/>
              <a:p>
                <a:r>
                  <a:rPr lang="en-GB">
                    <a:noFill/>
                  </a:rPr>
                  <a:t> </a:t>
                </a:r>
              </a:p>
            </p:txBody>
          </p:sp>
        </mc:Fallback>
      </mc:AlternateContent>
    </p:spTree>
    <p:extLst>
      <p:ext uri="{BB962C8B-B14F-4D97-AF65-F5344CB8AC3E}">
        <p14:creationId xmlns:p14="http://schemas.microsoft.com/office/powerpoint/2010/main" val="2010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B1E389-1B08-BC4A-911C-FD410EA4263A}"/>
              </a:ext>
            </a:extLst>
          </p:cNvPr>
          <p:cNvSpPr>
            <a:spLocks noGrp="1"/>
          </p:cNvSpPr>
          <p:nvPr>
            <p:ph type="title"/>
          </p:nvPr>
        </p:nvSpPr>
        <p:spPr>
          <a:xfrm>
            <a:off x="1440000" y="360000"/>
            <a:ext cx="10515600" cy="1325563"/>
          </a:xfrm>
        </p:spPr>
        <p:txBody>
          <a:bodyPr/>
          <a:lstStyle/>
          <a:p>
            <a:r>
              <a:rPr lang="en-GB" dirty="0"/>
              <a:t>Theory – Error &amp; MSE decomposition  </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A2E5C379-6D0B-C649-831B-EECFACFA026D}"/>
                  </a:ext>
                </a:extLst>
              </p:cNvPr>
              <p:cNvSpPr>
                <a:spLocks noGrp="1"/>
              </p:cNvSpPr>
              <p:nvPr>
                <p:ph idx="1"/>
              </p:nvPr>
            </p:nvSpPr>
            <p:spPr>
              <a:xfrm>
                <a:off x="1440000" y="1685563"/>
                <a:ext cx="8915400" cy="4594307"/>
              </a:xfrm>
            </p:spPr>
            <p:txBody>
              <a:bodyPr>
                <a:noAutofit/>
              </a:bodyPr>
              <a:lstStyle/>
              <a:p>
                <a:r>
                  <a:rPr lang="en-US" sz="2000" dirty="0"/>
                  <a:t>From the finite population covariance between the study variable </a:t>
                </a:r>
                <a14:m>
                  <m:oMath xmlns:m="http://schemas.openxmlformats.org/officeDocument/2006/math">
                    <m:r>
                      <a:rPr lang="en-US" sz="200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2000" dirty="0"/>
                  <a:t> and the response indicator </a:t>
                </a:r>
                <a14:m>
                  <m:oMath xmlns:m="http://schemas.openxmlformats.org/officeDocument/2006/math">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𝑅</m:t>
                    </m:r>
                  </m:oMath>
                </a14:m>
                <a:r>
                  <a:rPr lang="en-US" sz="2000" dirty="0"/>
                  <a:t>, Meng, X. L. (2018) demonstrated a novel way to express the error:</a:t>
                </a:r>
              </a:p>
              <a:p>
                <a:r>
                  <a:rPr lang="en-US" sz="2000" dirty="0"/>
                  <a:t> </a:t>
                </a:r>
                <a14:m>
                  <m:oMath xmlns:m="http://schemas.openxmlformats.org/officeDocument/2006/math">
                    <m:sSub>
                      <m:sSubPr>
                        <m:ctrlPr>
                          <a:rPr lang="en-US" sz="2000" i="1" smtClean="0">
                            <a:latin typeface="Cambria Math" panose="02040503050406030204" pitchFamily="18" charset="0"/>
                            <a:ea typeface="Times New Roman" panose="02020603050405020304" pitchFamily="18" charset="0"/>
                          </a:rPr>
                        </m:ctrlPr>
                      </m:sSubPr>
                      <m:e>
                        <m:acc>
                          <m:accPr>
                            <m:chr m:val="̅"/>
                            <m:ctrlPr>
                              <a:rPr lang="en-US" sz="2000" i="1">
                                <a:latin typeface="Cambria Math" panose="02040503050406030204" pitchFamily="18" charset="0"/>
                                <a:ea typeface="Times New Roman" panose="02020603050405020304" pitchFamily="18" charset="0"/>
                              </a:rPr>
                            </m:ctrlPr>
                          </m:accPr>
                          <m:e>
                            <m:r>
                              <a:rPr lang="en-US" sz="2000" i="1">
                                <a:latin typeface="Cambria Math" panose="02040503050406030204" pitchFamily="18" charset="0"/>
                                <a:ea typeface="Times New Roman" panose="02020603050405020304" pitchFamily="18" charset="0"/>
                                <a:cs typeface="Times New Roman" panose="02020603050405020304" pitchFamily="18" charset="0"/>
                              </a:rPr>
                              <m:t>𝑦</m:t>
                            </m:r>
                          </m:e>
                        </m:acc>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2000" i="1">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2000" i="1">
                            <a:latin typeface="Cambria Math" panose="02040503050406030204" pitchFamily="18" charset="0"/>
                            <a:ea typeface="Times New Roman" panose="02020603050405020304" pitchFamily="18" charset="0"/>
                          </a:rPr>
                        </m:ctrlPr>
                      </m:accPr>
                      <m:e>
                        <m:r>
                          <a:rPr lang="en-US" sz="2000" i="1">
                            <a:latin typeface="Cambria Math" panose="02040503050406030204" pitchFamily="18" charset="0"/>
                            <a:ea typeface="Times New Roman" panose="02020603050405020304" pitchFamily="18" charset="0"/>
                            <a:cs typeface="Times New Roman" panose="02020603050405020304" pitchFamily="18" charset="0"/>
                          </a:rPr>
                          <m:t>𝑌</m:t>
                        </m:r>
                      </m:e>
                    </m:acc>
                    <m:r>
                      <a:rPr lang="en-US" sz="20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𝜌</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𝑅𝑦</m:t>
                        </m:r>
                      </m:sub>
                    </m:s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𝑦</m:t>
                        </m:r>
                      </m:sub>
                    </m:sSub>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ea typeface="Times New Roman" panose="02020603050405020304" pitchFamily="18" charset="0"/>
                          </a:rPr>
                        </m:ctrlPr>
                      </m:sSupPr>
                      <m:e>
                        <m:d>
                          <m:dPr>
                            <m:ctrlPr>
                              <a:rPr lang="en-US" sz="2000" i="1">
                                <a:latin typeface="Cambria Math" panose="02040503050406030204" pitchFamily="18" charset="0"/>
                                <a:ea typeface="Times New Roman" panose="02020603050405020304" pitchFamily="18" charset="0"/>
                              </a:rPr>
                            </m:ctrlPr>
                          </m:dPr>
                          <m:e>
                            <m:f>
                              <m:fPr>
                                <m:ctrlPr>
                                  <a:rPr lang="en-US" sz="2000" i="1">
                                    <a:latin typeface="Cambria Math" panose="02040503050406030204" pitchFamily="18" charset="0"/>
                                    <a:ea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1−</m:t>
                                </m:r>
                                <m:r>
                                  <a:rPr lang="en-US" sz="2000" i="1">
                                    <a:latin typeface="Cambria Math" panose="02040503050406030204" pitchFamily="18" charset="0"/>
                                    <a:ea typeface="Times New Roman" panose="02020603050405020304" pitchFamily="18" charset="0"/>
                                    <a:cs typeface="Times New Roman" panose="02020603050405020304" pitchFamily="18" charset="0"/>
                                  </a:rPr>
                                  <m:t>𝑓</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𝑓</m:t>
                                </m:r>
                              </m:den>
                            </m:f>
                          </m:e>
                        </m:d>
                      </m:e>
                      <m:sup>
                        <m:r>
                          <a:rPr lang="en-US" sz="2000" i="1">
                            <a:latin typeface="Cambria Math" panose="02040503050406030204" pitchFamily="18" charset="0"/>
                            <a:ea typeface="Times New Roman" panose="02020603050405020304" pitchFamily="18" charset="0"/>
                            <a:cs typeface="Times New Roman" panose="02020603050405020304" pitchFamily="18" charset="0"/>
                          </a:rPr>
                          <m:t>0.5</m:t>
                        </m:r>
                      </m:sup>
                    </m:sSup>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 </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𝑤h𝑒𝑟𝑒</m:t>
                    </m:r>
                    <m:r>
                      <a:rPr lang="en-US" sz="2000" b="0"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i="1" smtClean="0">
                            <a:latin typeface="Cambria Math" panose="02040503050406030204" pitchFamily="18" charset="0"/>
                            <a:ea typeface="Times New Roman" panose="02020603050405020304" pitchFamily="18" charset="0"/>
                          </a:rPr>
                        </m:ctrlPr>
                      </m:sSubPr>
                      <m:e>
                        <m:r>
                          <a:rPr lang="en-US" sz="2000" i="1">
                            <a:latin typeface="Cambria Math" panose="02040503050406030204" pitchFamily="18" charset="0"/>
                            <a:ea typeface="Times New Roman" panose="02020603050405020304" pitchFamily="18" charset="0"/>
                            <a:cs typeface="Times New Roman" panose="02020603050405020304" pitchFamily="18" charset="0"/>
                          </a:rPr>
                          <m:t>𝜎</m:t>
                        </m:r>
                      </m:e>
                      <m:sub>
                        <m:r>
                          <a:rPr lang="en-US" sz="2000" i="1">
                            <a:latin typeface="Cambria Math" panose="02040503050406030204" pitchFamily="18" charset="0"/>
                            <a:ea typeface="Times New Roman" panose="02020603050405020304" pitchFamily="18" charset="0"/>
                            <a:cs typeface="Times New Roman" panose="02020603050405020304" pitchFamily="18" charset="0"/>
                          </a:rPr>
                          <m:t>𝑦</m:t>
                        </m:r>
                      </m:sub>
                    </m:sSub>
                  </m:oMath>
                </a14:m>
                <a:r>
                  <a:rPr lang="en-US" sz="2000" dirty="0"/>
                  <a:t>= </a:t>
                </a:r>
                <a14:m>
                  <m:oMath xmlns:m="http://schemas.openxmlformats.org/officeDocument/2006/math">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i="1">
                                <a:latin typeface="Cambria Math" panose="02040503050406030204" pitchFamily="18" charset="0"/>
                              </a:rPr>
                              <m:t>𝑦</m:t>
                            </m:r>
                          </m:sub>
                        </m:sSub>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𝑁</m:t>
                                </m:r>
                                <m:r>
                                  <a:rPr lang="en-US" sz="2000" i="1">
                                    <a:latin typeface="Cambria Math" panose="02040503050406030204" pitchFamily="18" charset="0"/>
                                  </a:rPr>
                                  <m:t>−1</m:t>
                                </m:r>
                              </m:num>
                              <m:den>
                                <m:r>
                                  <a:rPr lang="en-US" sz="2000" i="1">
                                    <a:latin typeface="Cambria Math" panose="02040503050406030204" pitchFamily="18" charset="0"/>
                                  </a:rPr>
                                  <m:t>𝑁</m:t>
                                </m:r>
                              </m:den>
                            </m:f>
                          </m:e>
                        </m:d>
                      </m:e>
                      <m:sup>
                        <m:r>
                          <a:rPr lang="en-US" sz="2000" i="1">
                            <a:latin typeface="Cambria Math" panose="02040503050406030204" pitchFamily="18" charset="0"/>
                          </a:rPr>
                          <m:t>0.5</m:t>
                        </m:r>
                      </m:sup>
                    </m:sSup>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and</m:t>
                    </m:r>
                    <m:r>
                      <a:rPr lang="en-US" sz="2000" b="0" i="0" smtClean="0">
                        <a:latin typeface="Cambria Math" panose="02040503050406030204" pitchFamily="18" charset="0"/>
                      </a:rPr>
                      <m:t> </m:t>
                    </m:r>
                    <m:r>
                      <a:rPr lang="en-US" sz="2000" i="1">
                        <a:latin typeface="Cambria Math" panose="02040503050406030204" pitchFamily="18" charset="0"/>
                        <a:ea typeface="Times New Roman" panose="02020603050405020304" pitchFamily="18" charset="0"/>
                        <a:cs typeface="Times New Roman" panose="02020603050405020304" pitchFamily="18" charset="0"/>
                      </a:rPr>
                      <m:t>𝑓</m:t>
                    </m:r>
                    <m:r>
                      <a:rPr lang="en-US" sz="2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latin typeface="Cambria Math" panose="02040503050406030204" pitchFamily="18" charset="0"/>
                            <a:ea typeface="Times New Roman" panose="02020603050405020304" pitchFamily="18" charset="0"/>
                            <a:cs typeface="Times New Roman" panose="02020603050405020304" pitchFamily="18" charset="0"/>
                          </a:rPr>
                          <m:t>𝑛</m:t>
                        </m:r>
                      </m:num>
                      <m:den>
                        <m:r>
                          <a:rPr lang="en-US" sz="2000" i="1">
                            <a:latin typeface="Cambria Math" panose="02040503050406030204" pitchFamily="18" charset="0"/>
                            <a:ea typeface="Times New Roman" panose="02020603050405020304" pitchFamily="18" charset="0"/>
                            <a:cs typeface="Times New Roman" panose="02020603050405020304" pitchFamily="18" charset="0"/>
                          </a:rPr>
                          <m:t>𝑁</m:t>
                        </m:r>
                      </m:den>
                    </m:f>
                  </m:oMath>
                </a14:m>
                <a:r>
                  <a:rPr lang="en-US" sz="2000" dirty="0"/>
                  <a:t>  </a:t>
                </a:r>
              </a:p>
              <a:p>
                <a:r>
                  <a:rPr lang="en-US" sz="2000" dirty="0"/>
                  <a:t>By taking the expected value of the square of each side of the error term we get: </a:t>
                </a:r>
              </a:p>
              <a:p>
                <a14:m>
                  <m:oMath xmlns:m="http://schemas.openxmlformats.org/officeDocument/2006/math">
                    <m:r>
                      <a:rPr lang="en-US" sz="2000" i="1">
                        <a:latin typeface="Cambria Math" panose="02040503050406030204" pitchFamily="18" charset="0"/>
                      </a:rPr>
                      <m:t>𝑀𝑆</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𝑅</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𝑛</m:t>
                            </m:r>
                          </m:sub>
                        </m:sSub>
                      </m:e>
                    </m:d>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rPr>
                          <m:t>𝑅</m:t>
                        </m:r>
                      </m:sub>
                    </m:sSub>
                    <m:d>
                      <m:dPr>
                        <m:ctrlPr>
                          <a:rPr lang="en-US" sz="2000" i="1">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𝜌</m:t>
                            </m:r>
                          </m:e>
                          <m:sub>
                            <m:r>
                              <a:rPr lang="en-US" sz="2000" i="1">
                                <a:latin typeface="Cambria Math" panose="02040503050406030204" pitchFamily="18" charset="0"/>
                              </a:rPr>
                              <m:t>𝑅𝑦</m:t>
                            </m:r>
                          </m:sub>
                          <m:sup>
                            <m:r>
                              <a:rPr lang="en-US" sz="2000" i="1">
                                <a:latin typeface="Cambria Math" panose="02040503050406030204" pitchFamily="18" charset="0"/>
                              </a:rPr>
                              <m:t>2</m:t>
                            </m:r>
                          </m:sup>
                        </m:sSubSup>
                      </m:e>
                    </m:d>
                    <m:sSubSup>
                      <m:sSubSupPr>
                        <m:ctrlPr>
                          <a:rPr lang="en-US" sz="2000" i="1">
                            <a:latin typeface="Cambria Math" panose="02040503050406030204" pitchFamily="18" charset="0"/>
                          </a:rPr>
                        </m:ctrlPr>
                      </m:sSubSupPr>
                      <m:e>
                        <m:r>
                          <a:rPr lang="en-US" sz="2000" i="1">
                            <a:latin typeface="Cambria Math" panose="02040503050406030204" pitchFamily="18" charset="0"/>
                          </a:rPr>
                          <m:t>𝜎</m:t>
                        </m:r>
                      </m:e>
                      <m:sub>
                        <m:r>
                          <a:rPr lang="en-US" sz="2000" i="1">
                            <a:latin typeface="Cambria Math" panose="02040503050406030204" pitchFamily="18" charset="0"/>
                          </a:rPr>
                          <m:t>𝑦</m:t>
                        </m:r>
                      </m:sub>
                      <m:sup>
                        <m:r>
                          <a:rPr lang="en-US" sz="2000" i="1">
                            <a:latin typeface="Cambria Math" panose="02040503050406030204" pitchFamily="18" charset="0"/>
                          </a:rPr>
                          <m:t>2</m:t>
                        </m:r>
                      </m:sup>
                    </m:sSubSup>
                    <m:f>
                      <m:fPr>
                        <m:ctrlPr>
                          <a:rPr lang="en-US" sz="2000" i="1">
                            <a:latin typeface="Cambria Math" panose="02040503050406030204" pitchFamily="18" charset="0"/>
                          </a:rPr>
                        </m:ctrlPr>
                      </m:fPr>
                      <m:num>
                        <m:r>
                          <a:rPr lang="en-US" sz="2000" i="1">
                            <a:latin typeface="Cambria Math" panose="02040503050406030204" pitchFamily="18" charset="0"/>
                          </a:rPr>
                          <m:t>1−</m:t>
                        </m:r>
                        <m:r>
                          <a:rPr lang="en-US" sz="2000" i="1">
                            <a:latin typeface="Cambria Math" panose="02040503050406030204" pitchFamily="18" charset="0"/>
                          </a:rPr>
                          <m:t>𝑓</m:t>
                        </m:r>
                      </m:num>
                      <m:den>
                        <m:r>
                          <a:rPr lang="en-US" sz="2000" i="1">
                            <a:latin typeface="Cambria Math" panose="02040503050406030204" pitchFamily="18" charset="0"/>
                          </a:rPr>
                          <m:t>𝑓</m:t>
                        </m:r>
                      </m:den>
                    </m:f>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𝐼</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𝑜</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𝐷</m:t>
                        </m:r>
                      </m:e>
                      <m:sub>
                        <m:r>
                          <a:rPr lang="en-US" sz="2000" b="0" i="1" smtClean="0">
                            <a:latin typeface="Cambria Math" panose="02040503050406030204" pitchFamily="18" charset="0"/>
                          </a:rPr>
                          <m:t>𝑢</m:t>
                        </m:r>
                      </m:sub>
                    </m:sSub>
                  </m:oMath>
                </a14:m>
                <a:r>
                  <a:rPr lang="en-US" sz="2000" dirty="0"/>
                  <a:t> </a:t>
                </a:r>
              </a:p>
              <a:p>
                <a14:m>
                  <m:oMath xmlns:m="http://schemas.openxmlformats.org/officeDocument/2006/math">
                    <m:sSub>
                      <m:sSubPr>
                        <m:ctrlPr>
                          <a:rPr lang="sv-SE" sz="2000" i="1" smtClean="0">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𝐼</m:t>
                        </m:r>
                      </m:sub>
                    </m:sSub>
                    <m:r>
                      <a:rPr lang="sv-SE" sz="2000" b="0" i="0" smtClean="0">
                        <a:latin typeface="Cambria Math" panose="02040503050406030204" pitchFamily="18" charset="0"/>
                      </a:rPr>
                      <m:t>=</m:t>
                    </m:r>
                    <m:sSub>
                      <m:sSubPr>
                        <m:ctrlPr>
                          <a:rPr lang="sv-SE" sz="2000" i="1">
                            <a:latin typeface="Cambria Math" panose="02040503050406030204" pitchFamily="18" charset="0"/>
                          </a:rPr>
                        </m:ctrlPr>
                      </m:sSubPr>
                      <m:e>
                        <m:r>
                          <a:rPr lang="en-GB" sz="2000" i="1">
                            <a:latin typeface="Cambria Math" panose="02040503050406030204" pitchFamily="18" charset="0"/>
                          </a:rPr>
                          <m:t>𝐸</m:t>
                        </m:r>
                      </m:e>
                      <m:sub>
                        <m:r>
                          <a:rPr lang="en-GB" sz="2000" i="1">
                            <a:latin typeface="Cambria Math" panose="02040503050406030204" pitchFamily="18" charset="0"/>
                          </a:rPr>
                          <m:t>𝑅</m:t>
                        </m:r>
                      </m:sub>
                    </m:sSub>
                    <m:r>
                      <a:rPr lang="en-GB" sz="2000" i="1">
                        <a:latin typeface="Cambria Math" panose="02040503050406030204" pitchFamily="18" charset="0"/>
                      </a:rPr>
                      <m:t>(</m:t>
                    </m:r>
                    <m:sSubSup>
                      <m:sSubSupPr>
                        <m:ctrlPr>
                          <a:rPr lang="sv-SE" sz="2000" i="1">
                            <a:latin typeface="Cambria Math" panose="02040503050406030204" pitchFamily="18" charset="0"/>
                          </a:rPr>
                        </m:ctrlPr>
                      </m:sSubSupPr>
                      <m:e>
                        <m:r>
                          <a:rPr lang="en-GB" sz="2000" i="1">
                            <a:latin typeface="Cambria Math" panose="02040503050406030204" pitchFamily="18" charset="0"/>
                          </a:rPr>
                          <m:t>𝜌</m:t>
                        </m:r>
                      </m:e>
                      <m:sub>
                        <m:r>
                          <a:rPr lang="en-GB" sz="2000" i="1">
                            <a:latin typeface="Cambria Math" panose="02040503050406030204" pitchFamily="18" charset="0"/>
                          </a:rPr>
                          <m:t>𝑅𝑦</m:t>
                        </m:r>
                      </m:sub>
                      <m:sup>
                        <m:r>
                          <a:rPr lang="en-GB" sz="2000" i="1">
                            <a:latin typeface="Cambria Math" panose="02040503050406030204" pitchFamily="18" charset="0"/>
                          </a:rPr>
                          <m:t>2</m:t>
                        </m:r>
                      </m:sup>
                    </m:sSubSup>
                    <m:r>
                      <a:rPr lang="en-GB" sz="2000" i="1">
                        <a:latin typeface="Cambria Math" panose="02040503050406030204" pitchFamily="18" charset="0"/>
                      </a:rPr>
                      <m:t>)</m:t>
                    </m:r>
                  </m:oMath>
                </a14:m>
                <a:r>
                  <a:rPr lang="en-GB" sz="2000" dirty="0"/>
                  <a:t> as </a:t>
                </a:r>
                <a:r>
                  <a:rPr lang="en-GB" sz="2000" i="1" dirty="0"/>
                  <a:t>defect index</a:t>
                </a:r>
                <a:r>
                  <a:rPr lang="sv-SE" sz="2000" dirty="0">
                    <a:effectLst/>
                  </a:rPr>
                  <a:t> </a:t>
                </a:r>
                <a:endParaRPr lang="en-GB" sz="2000" dirty="0"/>
              </a:p>
              <a:p>
                <a14:m>
                  <m:oMath xmlns:m="http://schemas.openxmlformats.org/officeDocument/2006/math">
                    <m:sSub>
                      <m:sSubPr>
                        <m:ctrlPr>
                          <a:rPr lang="sv-SE" sz="2000" i="1">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𝑜</m:t>
                        </m:r>
                      </m:sub>
                    </m:sSub>
                    <m:r>
                      <a:rPr lang="sv-SE" sz="2000" b="0" i="0" smtClean="0">
                        <a:latin typeface="Cambria Math" panose="02040503050406030204" pitchFamily="18" charset="0"/>
                      </a:rPr>
                      <m:t>=</m:t>
                    </m:r>
                    <m:f>
                      <m:fPr>
                        <m:type m:val="lin"/>
                        <m:ctrlPr>
                          <a:rPr lang="sv-SE" sz="2000" i="1">
                            <a:latin typeface="Cambria Math" panose="02040503050406030204" pitchFamily="18" charset="0"/>
                          </a:rPr>
                        </m:ctrlPr>
                      </m:fPr>
                      <m:num>
                        <m:d>
                          <m:dPr>
                            <m:ctrlPr>
                              <a:rPr lang="sv-SE" sz="2000" i="1">
                                <a:latin typeface="Cambria Math" panose="02040503050406030204" pitchFamily="18" charset="0"/>
                              </a:rPr>
                            </m:ctrlPr>
                          </m:dPr>
                          <m:e>
                            <m:r>
                              <a:rPr lang="en-GB" sz="2000" i="1">
                                <a:latin typeface="Cambria Math" panose="02040503050406030204" pitchFamily="18" charset="0"/>
                              </a:rPr>
                              <m:t>1−</m:t>
                            </m:r>
                            <m:r>
                              <a:rPr lang="en-GB" sz="2000" i="1">
                                <a:latin typeface="Cambria Math" panose="02040503050406030204" pitchFamily="18" charset="0"/>
                              </a:rPr>
                              <m:t>𝑓</m:t>
                            </m:r>
                          </m:e>
                        </m:d>
                      </m:num>
                      <m:den>
                        <m:r>
                          <a:rPr lang="en-GB" sz="2000" i="1">
                            <a:latin typeface="Cambria Math" panose="02040503050406030204" pitchFamily="18" charset="0"/>
                          </a:rPr>
                          <m:t>𝑓</m:t>
                        </m:r>
                      </m:den>
                    </m:f>
                  </m:oMath>
                </a14:m>
                <a:r>
                  <a:rPr lang="en-GB" sz="2000" dirty="0"/>
                  <a:t> as </a:t>
                </a:r>
                <a:r>
                  <a:rPr lang="en-GB" sz="2000" i="1" dirty="0"/>
                  <a:t>drop-out odds</a:t>
                </a:r>
                <a:r>
                  <a:rPr lang="sv-SE" sz="2000" dirty="0">
                    <a:effectLst/>
                  </a:rPr>
                  <a:t> </a:t>
                </a:r>
                <a:r>
                  <a:rPr lang="en-GB" sz="2000" dirty="0"/>
                  <a:t> </a:t>
                </a:r>
                <a:endParaRPr lang="sv-SE" sz="2000" i="1" dirty="0">
                  <a:latin typeface="Cambria Math" panose="02040503050406030204" pitchFamily="18" charset="0"/>
                </a:endParaRPr>
              </a:p>
              <a:p>
                <a14:m>
                  <m:oMath xmlns:m="http://schemas.openxmlformats.org/officeDocument/2006/math">
                    <m:sSub>
                      <m:sSubPr>
                        <m:ctrlPr>
                          <a:rPr lang="sv-SE" sz="2000" i="1">
                            <a:latin typeface="Cambria Math" panose="02040503050406030204" pitchFamily="18" charset="0"/>
                          </a:rPr>
                        </m:ctrlPr>
                      </m:sSubPr>
                      <m:e>
                        <m:r>
                          <a:rPr lang="sv-SE" sz="2000" i="1">
                            <a:latin typeface="Cambria Math" panose="02040503050406030204" pitchFamily="18" charset="0"/>
                          </a:rPr>
                          <m:t>𝐷</m:t>
                        </m:r>
                      </m:e>
                      <m:sub>
                        <m:r>
                          <a:rPr lang="sv-SE" sz="2000" i="1">
                            <a:latin typeface="Cambria Math" panose="02040503050406030204" pitchFamily="18" charset="0"/>
                          </a:rPr>
                          <m:t>𝑢</m:t>
                        </m:r>
                      </m:sub>
                    </m:sSub>
                    <m:r>
                      <a:rPr lang="sv-SE" sz="2000" b="0" i="0" smtClean="0">
                        <a:latin typeface="Cambria Math" panose="02040503050406030204" pitchFamily="18" charset="0"/>
                      </a:rPr>
                      <m:t>=</m:t>
                    </m:r>
                    <m:sSubSup>
                      <m:sSubSupPr>
                        <m:ctrlPr>
                          <a:rPr lang="sv-SE"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𝑦</m:t>
                        </m:r>
                      </m:sub>
                      <m:sup>
                        <m:r>
                          <a:rPr lang="en-GB" sz="2000" i="1">
                            <a:latin typeface="Cambria Math" panose="02040503050406030204" pitchFamily="18" charset="0"/>
                          </a:rPr>
                          <m:t>2</m:t>
                        </m:r>
                      </m:sup>
                    </m:sSubSup>
                  </m:oMath>
                </a14:m>
                <a:r>
                  <a:rPr lang="en-GB" sz="2000" dirty="0"/>
                  <a:t> as </a:t>
                </a:r>
                <a:r>
                  <a:rPr lang="en-GB" sz="2000" i="1" dirty="0"/>
                  <a:t>degree of uncertainty</a:t>
                </a:r>
                <a:r>
                  <a:rPr lang="sv-SE" sz="2000" dirty="0"/>
                  <a:t> </a:t>
                </a:r>
                <a:endParaRPr lang="en-GB" sz="2000" dirty="0"/>
              </a:p>
              <a:p>
                <a:pPr marL="0" indent="0">
                  <a:buNone/>
                </a:pPr>
                <a:endParaRPr lang="en-US" sz="2000" dirty="0"/>
              </a:p>
              <a:p>
                <a:pPr marL="0" indent="0">
                  <a:buNone/>
                </a:pPr>
                <a:r>
                  <a:rPr lang="en-US" sz="1200" dirty="0"/>
                  <a:t>Meng, X. L. (2018). Statistical paradises and paradoxes in big data (</a:t>
                </a:r>
                <a:r>
                  <a:rPr lang="en-US" sz="1200" dirty="0" err="1"/>
                  <a:t>i</a:t>
                </a:r>
                <a:r>
                  <a:rPr lang="en-US" sz="1200" dirty="0"/>
                  <a:t>) law of large populations, big data paradox, and the 2016 us presidential election. The Annals of Applied Statistics, 12(2), 685-726.</a:t>
                </a:r>
              </a:p>
            </p:txBody>
          </p:sp>
        </mc:Choice>
        <mc:Fallback>
          <p:sp>
            <p:nvSpPr>
              <p:cNvPr id="3" name="Platshållare för innehåll 2">
                <a:extLst>
                  <a:ext uri="{FF2B5EF4-FFF2-40B4-BE49-F238E27FC236}">
                    <a16:creationId xmlns:a16="http://schemas.microsoft.com/office/drawing/2014/main" id="{A2E5C379-6D0B-C649-831B-EECFACFA026D}"/>
                  </a:ext>
                </a:extLst>
              </p:cNvPr>
              <p:cNvSpPr>
                <a:spLocks noGrp="1" noRot="1" noChangeAspect="1" noMove="1" noResize="1" noEditPoints="1" noAdjustHandles="1" noChangeArrowheads="1" noChangeShapeType="1" noTextEdit="1"/>
              </p:cNvSpPr>
              <p:nvPr>
                <p:ph idx="1"/>
              </p:nvPr>
            </p:nvSpPr>
            <p:spPr>
              <a:xfrm>
                <a:off x="1440000" y="1685563"/>
                <a:ext cx="8915400" cy="4594307"/>
              </a:xfrm>
              <a:blipFill>
                <a:blip r:embed="rId3"/>
                <a:stretch>
                  <a:fillRect l="-427" t="-1381" r="-427" b="-1381"/>
                </a:stretch>
              </a:blipFill>
            </p:spPr>
            <p:txBody>
              <a:bodyPr/>
              <a:lstStyle/>
              <a:p>
                <a:r>
                  <a:rPr lang="en-GB">
                    <a:noFill/>
                  </a:rPr>
                  <a:t> </a:t>
                </a:r>
              </a:p>
            </p:txBody>
          </p:sp>
        </mc:Fallback>
      </mc:AlternateContent>
    </p:spTree>
    <p:extLst>
      <p:ext uri="{BB962C8B-B14F-4D97-AF65-F5344CB8AC3E}">
        <p14:creationId xmlns:p14="http://schemas.microsoft.com/office/powerpoint/2010/main" val="152816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EE3F7-0173-3043-98B4-1125BF78A51D}"/>
              </a:ext>
            </a:extLst>
          </p:cNvPr>
          <p:cNvSpPr>
            <a:spLocks noGrp="1"/>
          </p:cNvSpPr>
          <p:nvPr>
            <p:ph type="title"/>
          </p:nvPr>
        </p:nvSpPr>
        <p:spPr>
          <a:xfrm>
            <a:off x="1440000" y="360000"/>
            <a:ext cx="10515600" cy="1325563"/>
          </a:xfrm>
        </p:spPr>
        <p:txBody>
          <a:bodyPr/>
          <a:lstStyle/>
          <a:p>
            <a:r>
              <a:rPr lang="en-GB" dirty="0"/>
              <a:t>Theory – Design effect and effective sample size</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DCCE928A-9EEE-6843-813B-90B63F736D84}"/>
                  </a:ext>
                </a:extLst>
              </p:cNvPr>
              <p:cNvSpPr>
                <a:spLocks noGrp="1"/>
              </p:cNvSpPr>
              <p:nvPr>
                <p:ph idx="1"/>
              </p:nvPr>
            </p:nvSpPr>
            <p:spPr>
              <a:xfrm>
                <a:off x="1440000" y="1808206"/>
                <a:ext cx="8915400" cy="5049794"/>
              </a:xfrm>
            </p:spPr>
            <p:txBody>
              <a:bodyPr>
                <a:normAutofit/>
              </a:bodyPr>
              <a:lstStyle/>
              <a:p>
                <a:r>
                  <a:rPr lang="en-GB" sz="2000" dirty="0"/>
                  <a:t>The design effect, denoted </a:t>
                </a:r>
                <a14:m>
                  <m:oMath xmlns:m="http://schemas.openxmlformats.org/officeDocument/2006/math">
                    <m:r>
                      <m:rPr>
                        <m:sty m:val="p"/>
                      </m:rPr>
                      <a:rPr lang="en-GB" sz="2000">
                        <a:latin typeface="Cambria Math" panose="02040503050406030204" pitchFamily="18" charset="0"/>
                      </a:rPr>
                      <m:t>Δ</m:t>
                    </m:r>
                  </m:oMath>
                </a14:m>
                <a:r>
                  <a:rPr lang="en-GB" sz="2000" dirty="0"/>
                  <a:t>, is a quantitative measure of what you lose or gain when you opt for another sampling design than SRS.</a:t>
                </a:r>
              </a:p>
              <a:p>
                <a14:m>
                  <m:oMath xmlns:m="http://schemas.openxmlformats.org/officeDocument/2006/math">
                    <m:r>
                      <m:rPr>
                        <m:sty m:val="p"/>
                      </m:rPr>
                      <a:rPr lang="en-GB" sz="2000">
                        <a:latin typeface="Cambria Math" panose="02040503050406030204" pitchFamily="18" charset="0"/>
                      </a:rPr>
                      <m:t>Δ</m:t>
                    </m:r>
                    <m:r>
                      <a:rPr lang="en-GB" sz="2000" i="1">
                        <a:latin typeface="Cambria Math" panose="02040503050406030204" pitchFamily="18" charset="0"/>
                      </a:rPr>
                      <m:t>=</m:t>
                    </m:r>
                    <m:f>
                      <m:fPr>
                        <m:ctrlPr>
                          <a:rPr lang="sv-SE" sz="2000" i="1">
                            <a:latin typeface="Cambria Math" panose="02040503050406030204" pitchFamily="18" charset="0"/>
                          </a:rPr>
                        </m:ctrlPr>
                      </m:fPr>
                      <m:num>
                        <m:r>
                          <a:rPr lang="en-GB" sz="2000" i="1">
                            <a:latin typeface="Cambria Math" panose="02040503050406030204" pitchFamily="18" charset="0"/>
                          </a:rPr>
                          <m:t>𝑀𝑆</m:t>
                        </m:r>
                        <m:sSub>
                          <m:sSubPr>
                            <m:ctrlPr>
                              <a:rPr lang="sv-SE" sz="2000" i="1">
                                <a:latin typeface="Cambria Math" panose="02040503050406030204" pitchFamily="18" charset="0"/>
                              </a:rPr>
                            </m:ctrlPr>
                          </m:sSubPr>
                          <m:e>
                            <m:r>
                              <a:rPr lang="en-GB" sz="2000" i="1">
                                <a:latin typeface="Cambria Math" panose="02040503050406030204" pitchFamily="18" charset="0"/>
                              </a:rPr>
                              <m:t>𝐸</m:t>
                            </m:r>
                          </m:e>
                          <m:sub>
                            <m:r>
                              <a:rPr lang="en-GB" sz="2000" i="1">
                                <a:latin typeface="Cambria Math" panose="02040503050406030204" pitchFamily="18" charset="0"/>
                              </a:rPr>
                              <m:t>𝑅</m:t>
                            </m:r>
                          </m:sub>
                        </m:sSub>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GB" sz="2000" i="1">
                                        <a:latin typeface="Cambria Math" panose="02040503050406030204" pitchFamily="18" charset="0"/>
                                      </a:rPr>
                                      <m:t>𝑦</m:t>
                                    </m:r>
                                  </m:e>
                                </m:acc>
                              </m:e>
                              <m:sub>
                                <m:r>
                                  <a:rPr lang="en-GB" sz="2000" i="1">
                                    <a:latin typeface="Cambria Math" panose="02040503050406030204" pitchFamily="18" charset="0"/>
                                  </a:rPr>
                                  <m:t>𝑛</m:t>
                                </m:r>
                              </m:sub>
                            </m:sSub>
                          </m:e>
                        </m:d>
                      </m:num>
                      <m:den>
                        <m:sSub>
                          <m:sSubPr>
                            <m:ctrlPr>
                              <a:rPr lang="sv-SE" sz="2000" i="1">
                                <a:latin typeface="Cambria Math" panose="02040503050406030204" pitchFamily="18" charset="0"/>
                              </a:rPr>
                            </m:ctrlPr>
                          </m:sSubPr>
                          <m:e>
                            <m:r>
                              <a:rPr lang="en-GB" sz="2000" i="1">
                                <a:latin typeface="Cambria Math" panose="02040503050406030204" pitchFamily="18" charset="0"/>
                              </a:rPr>
                              <m:t>𝑉</m:t>
                            </m:r>
                          </m:e>
                          <m:sub>
                            <m:r>
                              <a:rPr lang="en-GB" sz="2000" i="1">
                                <a:latin typeface="Cambria Math" panose="02040503050406030204" pitchFamily="18" charset="0"/>
                              </a:rPr>
                              <m:t>𝑆𝑅𝑆</m:t>
                            </m:r>
                          </m:sub>
                        </m:sSub>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GB" sz="2000" i="1">
                                        <a:latin typeface="Cambria Math" panose="02040503050406030204" pitchFamily="18" charset="0"/>
                                      </a:rPr>
                                      <m:t>𝑦</m:t>
                                    </m:r>
                                  </m:e>
                                </m:acc>
                              </m:e>
                              <m:sub>
                                <m:sSub>
                                  <m:sSubPr>
                                    <m:ctrlPr>
                                      <a:rPr lang="sv-SE" sz="2000" i="1">
                                        <a:latin typeface="Cambria Math" panose="02040503050406030204" pitchFamily="18" charset="0"/>
                                      </a:rPr>
                                    </m:ctrlPr>
                                  </m:sSubPr>
                                  <m:e>
                                    <m:r>
                                      <a:rPr lang="en-GB" sz="2000" i="1">
                                        <a:latin typeface="Cambria Math" panose="02040503050406030204" pitchFamily="18" charset="0"/>
                                      </a:rPr>
                                      <m:t>𝑛</m:t>
                                    </m:r>
                                  </m:e>
                                  <m:sub>
                                    <m:r>
                                      <a:rPr lang="en-GB" sz="2000" i="1">
                                        <a:latin typeface="Cambria Math" panose="02040503050406030204" pitchFamily="18" charset="0"/>
                                      </a:rPr>
                                      <m:t>𝑆𝑅𝑆</m:t>
                                    </m:r>
                                  </m:sub>
                                </m:sSub>
                              </m:sub>
                            </m:sSub>
                          </m:e>
                        </m:d>
                      </m:den>
                    </m:f>
                    <m:r>
                      <a:rPr lang="en-GB" sz="2000" i="1">
                        <a:latin typeface="Cambria Math" panose="02040503050406030204" pitchFamily="18" charset="0"/>
                      </a:rPr>
                      <m:t>=</m:t>
                    </m:r>
                    <m:d>
                      <m:dPr>
                        <m:ctrlPr>
                          <a:rPr lang="sv-SE" sz="2000" i="1">
                            <a:latin typeface="Cambria Math" panose="02040503050406030204" pitchFamily="18" charset="0"/>
                          </a:rPr>
                        </m:ctrlPr>
                      </m:dPr>
                      <m:e>
                        <m:r>
                          <a:rPr lang="en-GB" sz="2000" i="1">
                            <a:latin typeface="Cambria Math" panose="02040503050406030204" pitchFamily="18" charset="0"/>
                          </a:rPr>
                          <m:t>𝑁</m:t>
                        </m:r>
                        <m:r>
                          <a:rPr lang="en-GB" sz="2000" i="1">
                            <a:latin typeface="Cambria Math" panose="02040503050406030204" pitchFamily="18" charset="0"/>
                          </a:rPr>
                          <m:t>−1</m:t>
                        </m:r>
                      </m:e>
                    </m:d>
                    <m:sSub>
                      <m:sSubPr>
                        <m:ctrlPr>
                          <a:rPr lang="sv-SE" sz="2000" i="1">
                            <a:latin typeface="Cambria Math" panose="02040503050406030204" pitchFamily="18" charset="0"/>
                          </a:rPr>
                        </m:ctrlPr>
                      </m:sSubPr>
                      <m:e>
                        <m:r>
                          <a:rPr lang="en-GB" sz="2000" i="1">
                            <a:latin typeface="Cambria Math" panose="02040503050406030204" pitchFamily="18" charset="0"/>
                          </a:rPr>
                          <m:t>𝐸</m:t>
                        </m:r>
                      </m:e>
                      <m:sub>
                        <m:r>
                          <a:rPr lang="en-GB" sz="2000" i="1">
                            <a:latin typeface="Cambria Math" panose="02040503050406030204" pitchFamily="18" charset="0"/>
                          </a:rPr>
                          <m:t>𝑅</m:t>
                        </m:r>
                      </m:sub>
                    </m:sSub>
                    <m:d>
                      <m:dPr>
                        <m:ctrlPr>
                          <a:rPr lang="sv-SE" sz="2000" i="1">
                            <a:latin typeface="Cambria Math" panose="02040503050406030204" pitchFamily="18" charset="0"/>
                          </a:rPr>
                        </m:ctrlPr>
                      </m:dPr>
                      <m:e>
                        <m:sSubSup>
                          <m:sSubSupPr>
                            <m:ctrlPr>
                              <a:rPr lang="sv-SE" sz="2000" i="1">
                                <a:latin typeface="Cambria Math" panose="02040503050406030204" pitchFamily="18" charset="0"/>
                              </a:rPr>
                            </m:ctrlPr>
                          </m:sSubSupPr>
                          <m:e>
                            <m:r>
                              <a:rPr lang="en-GB" sz="2000" i="1">
                                <a:latin typeface="Cambria Math" panose="02040503050406030204" pitchFamily="18" charset="0"/>
                              </a:rPr>
                              <m:t>𝜌</m:t>
                            </m:r>
                          </m:e>
                          <m:sub>
                            <m:r>
                              <a:rPr lang="en-GB" sz="2000" i="1">
                                <a:latin typeface="Cambria Math" panose="02040503050406030204" pitchFamily="18" charset="0"/>
                              </a:rPr>
                              <m:t>𝑅𝑦</m:t>
                            </m:r>
                          </m:sub>
                          <m:sup>
                            <m:r>
                              <a:rPr lang="en-GB" sz="2000" i="1">
                                <a:latin typeface="Cambria Math" panose="02040503050406030204" pitchFamily="18" charset="0"/>
                              </a:rPr>
                              <m:t>2</m:t>
                            </m:r>
                          </m:sup>
                        </m:sSubSup>
                      </m:e>
                    </m:d>
                  </m:oMath>
                </a14:m>
                <a:endParaRPr lang="en-GB" sz="2000" dirty="0"/>
              </a:p>
              <a:p>
                <a:r>
                  <a:rPr lang="en-GB" sz="2000" dirty="0"/>
                  <a:t>Where </a:t>
                </a:r>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𝑉</m:t>
                        </m:r>
                      </m:e>
                      <m:sub>
                        <m:r>
                          <a:rPr lang="en-GB" sz="2000" i="1">
                            <a:latin typeface="Cambria Math" panose="02040503050406030204" pitchFamily="18" charset="0"/>
                          </a:rPr>
                          <m:t>𝑆𝑅𝑆</m:t>
                        </m:r>
                      </m:sub>
                    </m:sSub>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GB" sz="2000" i="1">
                                    <a:latin typeface="Cambria Math" panose="02040503050406030204" pitchFamily="18" charset="0"/>
                                  </a:rPr>
                                  <m:t>𝑦</m:t>
                                </m:r>
                              </m:e>
                            </m:acc>
                          </m:e>
                          <m:sub>
                            <m:sSub>
                              <m:sSubPr>
                                <m:ctrlPr>
                                  <a:rPr lang="sv-SE" sz="2000" i="1">
                                    <a:latin typeface="Cambria Math" panose="02040503050406030204" pitchFamily="18" charset="0"/>
                                  </a:rPr>
                                </m:ctrlPr>
                              </m:sSubPr>
                              <m:e>
                                <m:r>
                                  <a:rPr lang="en-GB" sz="2000" i="1">
                                    <a:latin typeface="Cambria Math" panose="02040503050406030204" pitchFamily="18" charset="0"/>
                                  </a:rPr>
                                  <m:t>𝑛</m:t>
                                </m:r>
                              </m:e>
                              <m:sub>
                                <m:r>
                                  <a:rPr lang="en-GB" sz="2000" i="1">
                                    <a:latin typeface="Cambria Math" panose="02040503050406030204" pitchFamily="18" charset="0"/>
                                  </a:rPr>
                                  <m:t>𝑆𝑅𝑆</m:t>
                                </m:r>
                              </m:sub>
                            </m:sSub>
                          </m:sub>
                        </m:sSub>
                      </m:e>
                    </m:d>
                  </m:oMath>
                </a14:m>
                <a:r>
                  <a:rPr lang="en-GB" sz="2000" dirty="0"/>
                  <a:t> is the variance under SRS of the same sample size as the size of R. </a:t>
                </a:r>
              </a:p>
              <a:p>
                <a:endParaRPr lang="en-GB" sz="2000" dirty="0"/>
              </a:p>
              <a:p>
                <a:r>
                  <a:rPr lang="en-GB" sz="2000" dirty="0"/>
                  <a:t>The ‘effective sample size’ refers to the sample size needed, or the sample size that would suffice, for </a:t>
                </a:r>
                <a14:m>
                  <m:oMath xmlns:m="http://schemas.openxmlformats.org/officeDocument/2006/math">
                    <m:r>
                      <m:rPr>
                        <m:sty m:val="p"/>
                      </m:rPr>
                      <a:rPr lang="en-GB" sz="2000">
                        <a:latin typeface="Cambria Math" panose="02040503050406030204" pitchFamily="18" charset="0"/>
                      </a:rPr>
                      <m:t>Δ</m:t>
                    </m:r>
                  </m:oMath>
                </a14:m>
                <a:r>
                  <a:rPr lang="en-GB" sz="2000" dirty="0"/>
                  <a:t> to be 1.</a:t>
                </a:r>
              </a:p>
              <a:p>
                <a:r>
                  <a:rPr lang="en-GB" sz="2000" dirty="0"/>
                  <a:t>By introducing the notation n* as the sample size of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𝑉</m:t>
                        </m:r>
                      </m:e>
                      <m:sub>
                        <m:r>
                          <a:rPr lang="en-GB" sz="2000" i="1">
                            <a:latin typeface="Cambria Math" panose="02040503050406030204" pitchFamily="18" charset="0"/>
                          </a:rPr>
                          <m:t>𝑆𝑅𝑆</m:t>
                        </m:r>
                      </m:sub>
                    </m:sSub>
                    <m:d>
                      <m:dPr>
                        <m:ctrlPr>
                          <a:rPr lang="en-GB" sz="2000" i="1">
                            <a:latin typeface="Cambria Math" panose="02040503050406030204" pitchFamily="18" charset="0"/>
                          </a:rPr>
                        </m:ctrlPr>
                      </m:dPr>
                      <m:e>
                        <m:sSub>
                          <m:sSubPr>
                            <m:ctrlPr>
                              <a:rPr lang="en-GB" sz="2000" i="1">
                                <a:latin typeface="Cambria Math" panose="02040503050406030204" pitchFamily="18" charset="0"/>
                              </a:rPr>
                            </m:ctrlPr>
                          </m:sSubPr>
                          <m:e>
                            <m:acc>
                              <m:accPr>
                                <m:chr m:val="̅"/>
                                <m:ctrlPr>
                                  <a:rPr lang="en-GB" sz="2000" i="1">
                                    <a:latin typeface="Cambria Math" panose="02040503050406030204" pitchFamily="18" charset="0"/>
                                  </a:rPr>
                                </m:ctrlPr>
                              </m:accPr>
                              <m:e>
                                <m:r>
                                  <a:rPr lang="en-GB" sz="2000" i="1">
                                    <a:latin typeface="Cambria Math" panose="02040503050406030204" pitchFamily="18" charset="0"/>
                                  </a:rPr>
                                  <m:t>𝑦</m:t>
                                </m:r>
                              </m:e>
                            </m:acc>
                          </m:e>
                          <m:sub>
                            <m:sSub>
                              <m:sSubPr>
                                <m:ctrlPr>
                                  <a:rPr lang="en-GB" sz="2000" i="1">
                                    <a:latin typeface="Cambria Math" panose="02040503050406030204" pitchFamily="18" charset="0"/>
                                  </a:rPr>
                                </m:ctrlPr>
                              </m:sSubPr>
                              <m:e>
                                <m:r>
                                  <a:rPr lang="en-GB" sz="2000" i="1">
                                    <a:latin typeface="Cambria Math" panose="02040503050406030204" pitchFamily="18" charset="0"/>
                                  </a:rPr>
                                  <m:t>𝑛</m:t>
                                </m:r>
                              </m:e>
                              <m:sub>
                                <m:r>
                                  <a:rPr lang="en-GB" sz="2000" i="1">
                                    <a:latin typeface="Cambria Math" panose="02040503050406030204" pitchFamily="18" charset="0"/>
                                  </a:rPr>
                                  <m:t>𝑆𝑅𝑆</m:t>
                                </m:r>
                              </m:sub>
                            </m:sSub>
                          </m:sub>
                        </m:sSub>
                      </m:e>
                    </m:d>
                  </m:oMath>
                </a14:m>
                <a:r>
                  <a:rPr lang="en-GB" sz="2000" dirty="0"/>
                  <a:t> in </a:t>
                </a:r>
                <a14:m>
                  <m:oMath xmlns:m="http://schemas.openxmlformats.org/officeDocument/2006/math">
                    <m:r>
                      <m:rPr>
                        <m:sty m:val="p"/>
                      </m:rPr>
                      <a:rPr lang="en-GB" sz="2000">
                        <a:latin typeface="Cambria Math" panose="02040503050406030204" pitchFamily="18" charset="0"/>
                      </a:rPr>
                      <m:t>Δ</m:t>
                    </m:r>
                  </m:oMath>
                </a14:m>
                <a:r>
                  <a:rPr lang="en-GB" sz="2000" dirty="0"/>
                  <a:t> we can derive:</a:t>
                </a:r>
              </a:p>
              <a:p>
                <a14:m>
                  <m:oMath xmlns:m="http://schemas.openxmlformats.org/officeDocument/2006/math">
                    <m:sSup>
                      <m:sSupPr>
                        <m:ctrlPr>
                          <a:rPr lang="en-GB" sz="2000" i="1">
                            <a:latin typeface="Cambria Math" panose="02040503050406030204" pitchFamily="18" charset="0"/>
                          </a:rPr>
                        </m:ctrlPr>
                      </m:sSupPr>
                      <m:e>
                        <m:r>
                          <a:rPr lang="en-GB" sz="2000" i="1">
                            <a:latin typeface="Cambria Math" panose="02040503050406030204" pitchFamily="18" charset="0"/>
                          </a:rPr>
                          <m:t>𝑛</m:t>
                        </m:r>
                      </m:e>
                      <m:sup>
                        <m:r>
                          <a:rPr lang="en-GB" sz="2000" i="1">
                            <a:latin typeface="Cambria Math" panose="02040503050406030204" pitchFamily="18" charset="0"/>
                          </a:rPr>
                          <m:t>∗</m:t>
                        </m:r>
                      </m:sup>
                    </m:sSup>
                    <m:r>
                      <a:rPr lang="en-GB" sz="2000" i="1">
                        <a:latin typeface="Cambria Math" panose="02040503050406030204" pitchFamily="18" charset="0"/>
                      </a:rPr>
                      <m:t>=</m:t>
                    </m:r>
                    <m:r>
                      <a:rPr lang="en-GB" sz="2000" i="1">
                        <a:latin typeface="Cambria Math" panose="02040503050406030204" pitchFamily="18" charset="0"/>
                      </a:rPr>
                      <m:t>𝑛</m:t>
                    </m:r>
                    <m:f>
                      <m:fPr>
                        <m:ctrlPr>
                          <a:rPr lang="en-GB" sz="2000" i="1">
                            <a:latin typeface="Cambria Math" panose="02040503050406030204" pitchFamily="18" charset="0"/>
                          </a:rPr>
                        </m:ctrlPr>
                      </m:fPr>
                      <m:num>
                        <m:r>
                          <a:rPr lang="en-GB" sz="2000" i="1">
                            <a:latin typeface="Cambria Math" panose="02040503050406030204" pitchFamily="18" charset="0"/>
                          </a:rPr>
                          <m:t>1</m:t>
                        </m:r>
                      </m:num>
                      <m:den>
                        <m:r>
                          <m:rPr>
                            <m:sty m:val="p"/>
                          </m:rPr>
                          <a:rPr lang="en-GB" sz="2000">
                            <a:latin typeface="Cambria Math" panose="02040503050406030204" pitchFamily="18" charset="0"/>
                          </a:rPr>
                          <m:t>Δ</m:t>
                        </m:r>
                        <m:d>
                          <m:dPr>
                            <m:ctrlPr>
                              <a:rPr lang="en-GB" sz="2000" i="1">
                                <a:latin typeface="Cambria Math" panose="02040503050406030204" pitchFamily="18" charset="0"/>
                              </a:rPr>
                            </m:ctrlPr>
                          </m:dPr>
                          <m:e>
                            <m:r>
                              <a:rPr lang="en-GB" sz="2000" i="1">
                                <a:latin typeface="Cambria Math" panose="02040503050406030204" pitchFamily="18" charset="0"/>
                              </a:rPr>
                              <m:t>1−</m:t>
                            </m:r>
                            <m:r>
                              <a:rPr lang="en-GB" sz="2000" i="1">
                                <a:latin typeface="Cambria Math" panose="02040503050406030204" pitchFamily="18" charset="0"/>
                              </a:rPr>
                              <m:t>𝑓</m:t>
                            </m:r>
                          </m:e>
                        </m:d>
                        <m:r>
                          <a:rPr lang="en-GB" sz="2000" i="1">
                            <a:latin typeface="Cambria Math" panose="02040503050406030204" pitchFamily="18" charset="0"/>
                          </a:rPr>
                          <m:t>+</m:t>
                        </m:r>
                        <m:r>
                          <a:rPr lang="en-GB" sz="2000" i="1">
                            <a:latin typeface="Cambria Math" panose="02040503050406030204" pitchFamily="18" charset="0"/>
                          </a:rPr>
                          <m:t>𝑓</m:t>
                        </m:r>
                      </m:den>
                    </m:f>
                    <m:r>
                      <a:rPr lang="en-GB" sz="2000" i="1">
                        <a:latin typeface="Cambria Math" panose="02040503050406030204" pitchFamily="18" charset="0"/>
                      </a:rPr>
                      <m:t>=</m:t>
                    </m:r>
                    <m:f>
                      <m:fPr>
                        <m:ctrlPr>
                          <a:rPr lang="en-GB" sz="2000" i="1">
                            <a:latin typeface="Cambria Math" panose="02040503050406030204" pitchFamily="18" charset="0"/>
                          </a:rPr>
                        </m:ctrlPr>
                      </m:fPr>
                      <m:num>
                        <m:r>
                          <a:rPr lang="en-GB" sz="2000" i="1">
                            <a:latin typeface="Cambria Math" panose="02040503050406030204" pitchFamily="18" charset="0"/>
                          </a:rPr>
                          <m:t>𝑁</m:t>
                        </m:r>
                      </m:num>
                      <m:den>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a:rPr lang="en-GB" sz="2000" i="1">
                                <a:latin typeface="Cambria Math" panose="02040503050406030204" pitchFamily="18" charset="0"/>
                              </a:rPr>
                              <m:t>𝐼</m:t>
                            </m:r>
                          </m:sub>
                        </m:sSub>
                        <m:sSub>
                          <m:sSubPr>
                            <m:ctrlPr>
                              <a:rPr lang="en-GB" sz="2000" i="1">
                                <a:latin typeface="Cambria Math" panose="02040503050406030204" pitchFamily="18" charset="0"/>
                              </a:rPr>
                            </m:ctrlPr>
                          </m:sSubPr>
                          <m:e>
                            <m:r>
                              <a:rPr lang="en-GB" sz="2000" i="1">
                                <a:latin typeface="Cambria Math" panose="02040503050406030204" pitchFamily="18" charset="0"/>
                              </a:rPr>
                              <m:t>𝐷</m:t>
                            </m:r>
                          </m:e>
                          <m:sub>
                            <m:r>
                              <a:rPr lang="en-GB" sz="2000" i="1">
                                <a:latin typeface="Cambria Math" panose="02040503050406030204" pitchFamily="18" charset="0"/>
                              </a:rPr>
                              <m:t>𝑂</m:t>
                            </m:r>
                          </m:sub>
                        </m:sSub>
                        <m:d>
                          <m:dPr>
                            <m:ctrlPr>
                              <a:rPr lang="en-GB" sz="2000" i="1">
                                <a:latin typeface="Cambria Math" panose="02040503050406030204" pitchFamily="18" charset="0"/>
                              </a:rPr>
                            </m:ctrlPr>
                          </m:dPr>
                          <m:e>
                            <m:r>
                              <a:rPr lang="en-GB" sz="2000" i="1">
                                <a:latin typeface="Cambria Math" panose="02040503050406030204" pitchFamily="18" charset="0"/>
                              </a:rPr>
                              <m:t>𝑁</m:t>
                            </m:r>
                            <m:r>
                              <a:rPr lang="en-GB" sz="2000" i="1">
                                <a:latin typeface="Cambria Math" panose="02040503050406030204" pitchFamily="18" charset="0"/>
                              </a:rPr>
                              <m:t>−1</m:t>
                            </m:r>
                          </m:e>
                        </m:d>
                        <m:r>
                          <a:rPr lang="en-GB" sz="2000" i="1">
                            <a:latin typeface="Cambria Math" panose="02040503050406030204" pitchFamily="18" charset="0"/>
                          </a:rPr>
                          <m:t>+1</m:t>
                        </m:r>
                      </m:den>
                    </m:f>
                  </m:oMath>
                </a14:m>
                <a:endParaRPr lang="en-GB" sz="2000" dirty="0"/>
              </a:p>
            </p:txBody>
          </p:sp>
        </mc:Choice>
        <mc:Fallback>
          <p:sp>
            <p:nvSpPr>
              <p:cNvPr id="3" name="Platshållare för innehåll 2">
                <a:extLst>
                  <a:ext uri="{FF2B5EF4-FFF2-40B4-BE49-F238E27FC236}">
                    <a16:creationId xmlns:a16="http://schemas.microsoft.com/office/drawing/2014/main" id="{DCCE928A-9EEE-6843-813B-90B63F736D84}"/>
                  </a:ext>
                </a:extLst>
              </p:cNvPr>
              <p:cNvSpPr>
                <a:spLocks noGrp="1" noRot="1" noChangeAspect="1" noMove="1" noResize="1" noEditPoints="1" noAdjustHandles="1" noChangeArrowheads="1" noChangeShapeType="1" noTextEdit="1"/>
              </p:cNvSpPr>
              <p:nvPr>
                <p:ph idx="1"/>
              </p:nvPr>
            </p:nvSpPr>
            <p:spPr>
              <a:xfrm>
                <a:off x="1440000" y="1808206"/>
                <a:ext cx="8915400" cy="5049794"/>
              </a:xfrm>
              <a:blipFill>
                <a:blip r:embed="rId3"/>
                <a:stretch>
                  <a:fillRect l="-427" t="-1253"/>
                </a:stretch>
              </a:blipFill>
            </p:spPr>
            <p:txBody>
              <a:bodyPr/>
              <a:lstStyle/>
              <a:p>
                <a:r>
                  <a:rPr lang="en-GB">
                    <a:noFill/>
                  </a:rPr>
                  <a:t> </a:t>
                </a:r>
              </a:p>
            </p:txBody>
          </p:sp>
        </mc:Fallback>
      </mc:AlternateContent>
    </p:spTree>
    <p:extLst>
      <p:ext uri="{BB962C8B-B14F-4D97-AF65-F5344CB8AC3E}">
        <p14:creationId xmlns:p14="http://schemas.microsoft.com/office/powerpoint/2010/main" val="162361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485A61-0F40-2D4E-9B34-EAB1D76B756B}"/>
              </a:ext>
            </a:extLst>
          </p:cNvPr>
          <p:cNvSpPr>
            <a:spLocks noGrp="1"/>
          </p:cNvSpPr>
          <p:nvPr>
            <p:ph type="title"/>
          </p:nvPr>
        </p:nvSpPr>
        <p:spPr>
          <a:xfrm>
            <a:off x="1440000" y="360000"/>
            <a:ext cx="10515600" cy="1325563"/>
          </a:xfrm>
        </p:spPr>
        <p:txBody>
          <a:bodyPr/>
          <a:lstStyle/>
          <a:p>
            <a:r>
              <a:rPr lang="en-GB" dirty="0"/>
              <a:t>Theory – Comparing data sets</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4354337D-B2FF-004E-8408-D6D8124E23AC}"/>
                  </a:ext>
                </a:extLst>
              </p:cNvPr>
              <p:cNvSpPr>
                <a:spLocks noGrp="1"/>
              </p:cNvSpPr>
              <p:nvPr>
                <p:ph idx="1"/>
              </p:nvPr>
            </p:nvSpPr>
            <p:spPr>
              <a:xfrm>
                <a:off x="1440000" y="1458110"/>
                <a:ext cx="8915400" cy="4724400"/>
              </a:xfrm>
            </p:spPr>
            <p:txBody>
              <a:bodyPr>
                <a:normAutofit/>
              </a:bodyPr>
              <a:lstStyle/>
              <a:p>
                <a:r>
                  <a:rPr lang="en-GB" sz="2000" dirty="0"/>
                  <a:t>An interesting question for practitioners is now this one. When is </a:t>
                </a:r>
                <a14:m>
                  <m:oMath xmlns:m="http://schemas.openxmlformats.org/officeDocument/2006/math">
                    <m:r>
                      <a:rPr lang="en-GB" sz="2000" i="1">
                        <a:latin typeface="Cambria Math" panose="02040503050406030204" pitchFamily="18" charset="0"/>
                      </a:rPr>
                      <m:t>𝑀𝑆</m:t>
                    </m:r>
                    <m:sSub>
                      <m:sSubPr>
                        <m:ctrlPr>
                          <a:rPr lang="sv-SE" sz="2000" i="1">
                            <a:latin typeface="Cambria Math" panose="02040503050406030204" pitchFamily="18" charset="0"/>
                          </a:rPr>
                        </m:ctrlPr>
                      </m:sSubPr>
                      <m:e>
                        <m:r>
                          <a:rPr lang="en-GB" sz="2000" i="1">
                            <a:latin typeface="Cambria Math" panose="02040503050406030204" pitchFamily="18" charset="0"/>
                          </a:rPr>
                          <m:t>𝐸</m:t>
                        </m:r>
                      </m:e>
                      <m:sub>
                        <m:sSub>
                          <m:sSubPr>
                            <m:ctrlPr>
                              <a:rPr lang="sv-SE"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𝑜</m:t>
                            </m:r>
                          </m:sub>
                        </m:sSub>
                      </m:sub>
                    </m:sSub>
                    <m:r>
                      <a:rPr lang="en-GB" sz="2000" i="1">
                        <a:latin typeface="Cambria Math" panose="02040503050406030204" pitchFamily="18" charset="0"/>
                      </a:rPr>
                      <m:t>(</m:t>
                    </m:r>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GB" sz="2000" i="1">
                                <a:latin typeface="Cambria Math" panose="02040503050406030204" pitchFamily="18" charset="0"/>
                              </a:rPr>
                              <m:t>𝑦</m:t>
                            </m:r>
                          </m:e>
                        </m:acc>
                      </m:e>
                      <m:sub>
                        <m:sSub>
                          <m:sSubPr>
                            <m:ctrlPr>
                              <a:rPr lang="sv-SE" sz="2000" i="1">
                                <a:latin typeface="Cambria Math" panose="02040503050406030204" pitchFamily="18" charset="0"/>
                              </a:rPr>
                            </m:ctrlPr>
                          </m:sSubPr>
                          <m:e>
                            <m:r>
                              <a:rPr lang="en-GB" sz="2000" i="1">
                                <a:latin typeface="Cambria Math" panose="02040503050406030204" pitchFamily="18" charset="0"/>
                              </a:rPr>
                              <m:t>𝑛</m:t>
                            </m:r>
                          </m:e>
                          <m:sub>
                            <m:r>
                              <a:rPr lang="en-GB" sz="2000" i="1">
                                <a:latin typeface="Cambria Math" panose="02040503050406030204" pitchFamily="18" charset="0"/>
                              </a:rPr>
                              <m:t>𝑜</m:t>
                            </m:r>
                          </m:sub>
                        </m:sSub>
                      </m:sub>
                    </m:sSub>
                    <m:r>
                      <a:rPr lang="en-GB" sz="2000" i="1">
                        <a:latin typeface="Cambria Math" panose="02040503050406030204" pitchFamily="18" charset="0"/>
                      </a:rPr>
                      <m:t>)</m:t>
                    </m:r>
                  </m:oMath>
                </a14:m>
                <a:r>
                  <a:rPr lang="en-GB" sz="2000" dirty="0"/>
                  <a:t> for non probability data smaller than </a:t>
                </a:r>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𝑀𝑆𝐸</m:t>
                        </m:r>
                      </m:e>
                      <m:sub>
                        <m:sSub>
                          <m:sSubPr>
                            <m:ctrlPr>
                              <a:rPr lang="sv-SE"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𝑚</m:t>
                            </m:r>
                          </m:sub>
                        </m:sSub>
                      </m:sub>
                    </m:sSub>
                    <m:r>
                      <a:rPr lang="en-GB" sz="2000" i="1">
                        <a:latin typeface="Cambria Math" panose="02040503050406030204" pitchFamily="18" charset="0"/>
                      </a:rPr>
                      <m:t>(</m:t>
                    </m:r>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GB" sz="2000" i="1">
                                <a:latin typeface="Cambria Math" panose="02040503050406030204" pitchFamily="18" charset="0"/>
                              </a:rPr>
                              <m:t>𝑦</m:t>
                            </m:r>
                          </m:e>
                        </m:acc>
                      </m:e>
                      <m:sub>
                        <m:sSub>
                          <m:sSubPr>
                            <m:ctrlPr>
                              <a:rPr lang="sv-SE" sz="2000" i="1">
                                <a:latin typeface="Cambria Math" panose="02040503050406030204" pitchFamily="18" charset="0"/>
                              </a:rPr>
                            </m:ctrlPr>
                          </m:sSubPr>
                          <m:e>
                            <m:r>
                              <a:rPr lang="en-GB" sz="2000" i="1">
                                <a:latin typeface="Cambria Math" panose="02040503050406030204" pitchFamily="18" charset="0"/>
                              </a:rPr>
                              <m:t>𝑛</m:t>
                            </m:r>
                          </m:e>
                          <m:sub>
                            <m:r>
                              <a:rPr lang="en-GB" sz="2000" i="1">
                                <a:latin typeface="Cambria Math" panose="02040503050406030204" pitchFamily="18" charset="0"/>
                              </a:rPr>
                              <m:t>𝑚</m:t>
                            </m:r>
                          </m:sub>
                        </m:sSub>
                      </m:sub>
                    </m:sSub>
                    <m:r>
                      <a:rPr lang="en-GB" sz="2000" i="1">
                        <a:latin typeface="Cambria Math" panose="02040503050406030204" pitchFamily="18" charset="0"/>
                      </a:rPr>
                      <m:t>)</m:t>
                    </m:r>
                  </m:oMath>
                </a14:m>
                <a:r>
                  <a:rPr lang="en-GB" sz="2000" dirty="0"/>
                  <a:t> for </a:t>
                </a:r>
                <a14:m>
                  <m:oMath xmlns:m="http://schemas.openxmlformats.org/officeDocument/2006/math">
                    <m:r>
                      <a:rPr lang="en-GB" sz="2000" i="1">
                        <a:latin typeface="Cambria Math" panose="02040503050406030204" pitchFamily="18" charset="0"/>
                      </a:rPr>
                      <m:t>𝑆𝑅</m:t>
                    </m:r>
                    <m:sSub>
                      <m:sSubPr>
                        <m:ctrlPr>
                          <a:rPr lang="sv-SE" sz="2000" i="1">
                            <a:latin typeface="Cambria Math" panose="02040503050406030204" pitchFamily="18" charset="0"/>
                          </a:rPr>
                        </m:ctrlPr>
                      </m:sSubPr>
                      <m:e>
                        <m:r>
                          <a:rPr lang="en-GB" sz="2000" i="1">
                            <a:latin typeface="Cambria Math" panose="02040503050406030204" pitchFamily="18" charset="0"/>
                          </a:rPr>
                          <m:t>𝑆</m:t>
                        </m:r>
                      </m:e>
                      <m:sub>
                        <m:r>
                          <a:rPr lang="en-GB" sz="2000" i="1">
                            <a:latin typeface="Cambria Math" panose="02040503050406030204" pitchFamily="18" charset="0"/>
                          </a:rPr>
                          <m:t>𝑚</m:t>
                        </m:r>
                      </m:sub>
                    </m:sSub>
                  </m:oMath>
                </a14:m>
                <a:r>
                  <a:rPr lang="en-GB" sz="2000" dirty="0"/>
                  <a:t>?</a:t>
                </a:r>
              </a:p>
              <a:p>
                <a:r>
                  <a:rPr lang="en-GB" sz="2000" dirty="0"/>
                  <a:t>From the MSE formula to derive</a:t>
                </a:r>
              </a:p>
              <a:p>
                <a14:m>
                  <m:oMath xmlns:m="http://schemas.openxmlformats.org/officeDocument/2006/math">
                    <m:d>
                      <m:dPr>
                        <m:begChr m:val="|"/>
                        <m:endChr m:val="|"/>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en-GB" sz="2000" i="1">
                                <a:latin typeface="Cambria Math" panose="02040503050406030204" pitchFamily="18" charset="0"/>
                              </a:rPr>
                              <m:t>𝜌</m:t>
                            </m:r>
                          </m:e>
                          <m:sub>
                            <m:sSub>
                              <m:sSubPr>
                                <m:ctrlPr>
                                  <a:rPr lang="sv-SE"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𝑜</m:t>
                                </m:r>
                              </m:sub>
                            </m:sSub>
                            <m:r>
                              <a:rPr lang="en-GB" sz="2000" i="1">
                                <a:latin typeface="Cambria Math" panose="02040503050406030204" pitchFamily="18" charset="0"/>
                              </a:rPr>
                              <m:t>𝑦</m:t>
                            </m:r>
                          </m:sub>
                        </m:sSub>
                      </m:e>
                    </m:d>
                    <m:r>
                      <a:rPr lang="en-GB" sz="2000" i="1">
                        <a:latin typeface="Cambria Math" panose="02040503050406030204" pitchFamily="18" charset="0"/>
                      </a:rPr>
                      <m:t>&lt;</m:t>
                    </m:r>
                    <m:d>
                      <m:dPr>
                        <m:begChr m:val="|"/>
                        <m:endChr m:val="|"/>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en-GB" sz="2000" i="1">
                                <a:latin typeface="Cambria Math" panose="02040503050406030204" pitchFamily="18" charset="0"/>
                              </a:rPr>
                              <m:t>𝜌</m:t>
                            </m:r>
                          </m:e>
                          <m:sub>
                            <m:sSub>
                              <m:sSubPr>
                                <m:ctrlPr>
                                  <a:rPr lang="sv-SE"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𝑚</m:t>
                                </m:r>
                              </m:sub>
                            </m:sSub>
                            <m:r>
                              <a:rPr lang="en-GB" sz="2000" i="1">
                                <a:latin typeface="Cambria Math" panose="02040503050406030204" pitchFamily="18" charset="0"/>
                              </a:rPr>
                              <m:t>𝑦</m:t>
                            </m:r>
                          </m:sub>
                        </m:sSub>
                      </m:e>
                    </m:d>
                    <m:rad>
                      <m:radPr>
                        <m:degHide m:val="on"/>
                        <m:ctrlPr>
                          <a:rPr lang="sv-SE" sz="2000" i="1">
                            <a:latin typeface="Cambria Math" panose="02040503050406030204" pitchFamily="18" charset="0"/>
                          </a:rPr>
                        </m:ctrlPr>
                      </m:radPr>
                      <m:deg/>
                      <m:e>
                        <m:r>
                          <a:rPr lang="en-GB" sz="2000" i="1">
                            <a:latin typeface="Cambria Math" panose="02040503050406030204" pitchFamily="18" charset="0"/>
                          </a:rPr>
                          <m:t>𝑂𝑅</m:t>
                        </m:r>
                      </m:e>
                    </m:rad>
                  </m:oMath>
                </a14:m>
                <a:r>
                  <a:rPr lang="en-GB" sz="2000" dirty="0"/>
                  <a:t> , where </a:t>
                </a:r>
                <a14:m>
                  <m:oMath xmlns:m="http://schemas.openxmlformats.org/officeDocument/2006/math">
                    <m:r>
                      <a:rPr lang="en-GB" sz="2000" i="1">
                        <a:latin typeface="Cambria Math" panose="02040503050406030204" pitchFamily="18" charset="0"/>
                      </a:rPr>
                      <m:t>𝑂𝑅</m:t>
                    </m:r>
                    <m:r>
                      <a:rPr lang="en-GB" sz="2000" i="1">
                        <a:latin typeface="Cambria Math" panose="02040503050406030204" pitchFamily="18" charset="0"/>
                      </a:rPr>
                      <m:t>=</m:t>
                    </m:r>
                    <m:f>
                      <m:fPr>
                        <m:ctrlPr>
                          <a:rPr lang="sv-SE" sz="2000" i="1">
                            <a:latin typeface="Cambria Math" panose="02040503050406030204" pitchFamily="18" charset="0"/>
                          </a:rPr>
                        </m:ctrlPr>
                      </m:fPr>
                      <m:num>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𝑜</m:t>
                            </m:r>
                          </m:sub>
                        </m:sSub>
                        <m:r>
                          <a:rPr lang="en-GB" sz="2000" i="1">
                            <a:latin typeface="Cambria Math" panose="02040503050406030204" pitchFamily="18" charset="0"/>
                          </a:rPr>
                          <m:t>(1−</m:t>
                        </m:r>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𝑚</m:t>
                            </m:r>
                          </m:sub>
                        </m:sSub>
                        <m:r>
                          <a:rPr lang="en-GB" sz="2000" i="1">
                            <a:latin typeface="Cambria Math" panose="02040503050406030204" pitchFamily="18" charset="0"/>
                          </a:rPr>
                          <m:t>)</m:t>
                        </m:r>
                      </m:num>
                      <m:den>
                        <m:d>
                          <m:dPr>
                            <m:ctrlPr>
                              <a:rPr lang="sv-SE" sz="2000" i="1">
                                <a:latin typeface="Cambria Math" panose="02040503050406030204" pitchFamily="18" charset="0"/>
                              </a:rPr>
                            </m:ctrlPr>
                          </m:dPr>
                          <m:e>
                            <m:r>
                              <a:rPr lang="en-GB" sz="2000" i="1">
                                <a:latin typeface="Cambria Math" panose="02040503050406030204" pitchFamily="18" charset="0"/>
                              </a:rPr>
                              <m:t>1−</m:t>
                            </m:r>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𝑜</m:t>
                                </m:r>
                              </m:sub>
                            </m:sSub>
                          </m:e>
                        </m:d>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𝑚</m:t>
                            </m:r>
                          </m:sub>
                        </m:sSub>
                      </m:den>
                    </m:f>
                  </m:oMath>
                </a14:m>
                <a:r>
                  <a:rPr lang="en-GB" sz="2000" dirty="0"/>
                  <a:t> </a:t>
                </a:r>
              </a:p>
              <a:p>
                <a:endParaRPr lang="en-GB" sz="2000" dirty="0"/>
              </a:p>
              <a:p>
                <a:endParaRPr lang="en-GB" sz="2000" dirty="0"/>
              </a:p>
              <a:p>
                <a:r>
                  <a:rPr lang="en-GB" sz="2000" dirty="0"/>
                  <a:t>Example: NPD that cover 80% or </a:t>
                </a:r>
                <a14:m>
                  <m:oMath xmlns:m="http://schemas.openxmlformats.org/officeDocument/2006/math">
                    <m:r>
                      <a:rPr lang="en-GB" sz="2000" i="1" smtClean="0">
                        <a:latin typeface="Cambria Math" panose="02040503050406030204" pitchFamily="18" charset="0"/>
                      </a:rPr>
                      <m:t>𝑆𝑅</m:t>
                    </m:r>
                    <m:sSub>
                      <m:sSubPr>
                        <m:ctrlPr>
                          <a:rPr lang="sv-SE" sz="2000" i="1">
                            <a:latin typeface="Cambria Math" panose="02040503050406030204" pitchFamily="18" charset="0"/>
                          </a:rPr>
                        </m:ctrlPr>
                      </m:sSubPr>
                      <m:e>
                        <m:r>
                          <a:rPr lang="en-GB" sz="2000" i="1">
                            <a:latin typeface="Cambria Math" panose="02040503050406030204" pitchFamily="18" charset="0"/>
                          </a:rPr>
                          <m:t>𝑆</m:t>
                        </m:r>
                      </m:e>
                      <m:sub>
                        <m:r>
                          <a:rPr lang="en-GB" sz="2000" i="1">
                            <a:latin typeface="Cambria Math" panose="02040503050406030204" pitchFamily="18" charset="0"/>
                          </a:rPr>
                          <m:t>𝑚</m:t>
                        </m:r>
                      </m:sub>
                    </m:sSub>
                  </m:oMath>
                </a14:m>
                <a:r>
                  <a:rPr lang="en-GB" sz="2000" dirty="0"/>
                  <a:t> that cover 0.5%</a:t>
                </a:r>
              </a:p>
              <a:p>
                <a14:m>
                  <m:oMath xmlns:m="http://schemas.openxmlformats.org/officeDocument/2006/math">
                    <m:rad>
                      <m:radPr>
                        <m:degHide m:val="on"/>
                        <m:ctrlPr>
                          <a:rPr lang="en-GB" sz="2000" i="1" smtClean="0">
                            <a:latin typeface="Cambria Math" panose="02040503050406030204" pitchFamily="18" charset="0"/>
                          </a:rPr>
                        </m:ctrlPr>
                      </m:radPr>
                      <m:deg/>
                      <m:e>
                        <m:r>
                          <a:rPr lang="en-GB" sz="2000" i="1">
                            <a:latin typeface="Cambria Math" panose="02040503050406030204" pitchFamily="18" charset="0"/>
                          </a:rPr>
                          <m:t>𝑂𝑅</m:t>
                        </m:r>
                      </m:e>
                    </m:rad>
                    <m:r>
                      <a:rPr lang="en-GB" sz="2000" i="1">
                        <a:latin typeface="Cambria Math" panose="02040503050406030204" pitchFamily="18" charset="0"/>
                      </a:rPr>
                      <m:t>=</m:t>
                    </m:r>
                    <m:rad>
                      <m:radPr>
                        <m:degHide m:val="on"/>
                        <m:ctrlPr>
                          <a:rPr lang="en-GB" sz="2000" i="1" smtClean="0">
                            <a:latin typeface="Cambria Math" panose="02040503050406030204" pitchFamily="18" charset="0"/>
                          </a:rPr>
                        </m:ctrlPr>
                      </m:radPr>
                      <m:deg/>
                      <m:e>
                        <m:f>
                          <m:fPr>
                            <m:ctrlPr>
                              <a:rPr lang="sv-SE" sz="2000" i="1">
                                <a:latin typeface="Cambria Math" panose="02040503050406030204" pitchFamily="18" charset="0"/>
                              </a:rPr>
                            </m:ctrlPr>
                          </m:fPr>
                          <m:num>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𝑜</m:t>
                                </m:r>
                              </m:sub>
                            </m:sSub>
                            <m:r>
                              <a:rPr lang="en-GB" sz="2000" i="1">
                                <a:latin typeface="Cambria Math" panose="02040503050406030204" pitchFamily="18" charset="0"/>
                              </a:rPr>
                              <m:t>(1−</m:t>
                            </m:r>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𝑚</m:t>
                                </m:r>
                              </m:sub>
                            </m:sSub>
                            <m:r>
                              <a:rPr lang="en-GB" sz="2000" i="1">
                                <a:latin typeface="Cambria Math" panose="02040503050406030204" pitchFamily="18" charset="0"/>
                              </a:rPr>
                              <m:t>)</m:t>
                            </m:r>
                          </m:num>
                          <m:den>
                            <m:d>
                              <m:dPr>
                                <m:ctrlPr>
                                  <a:rPr lang="sv-SE" sz="2000" i="1">
                                    <a:latin typeface="Cambria Math" panose="02040503050406030204" pitchFamily="18" charset="0"/>
                                  </a:rPr>
                                </m:ctrlPr>
                              </m:dPr>
                              <m:e>
                                <m:r>
                                  <a:rPr lang="en-GB" sz="2000" i="1">
                                    <a:latin typeface="Cambria Math" panose="02040503050406030204" pitchFamily="18" charset="0"/>
                                  </a:rPr>
                                  <m:t>1−</m:t>
                                </m:r>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𝑜</m:t>
                                    </m:r>
                                  </m:sub>
                                </m:sSub>
                              </m:e>
                            </m:d>
                            <m:sSub>
                              <m:sSubPr>
                                <m:ctrlPr>
                                  <a:rPr lang="sv-SE"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𝑚</m:t>
                                </m:r>
                              </m:sub>
                            </m:sSub>
                          </m:den>
                        </m:f>
                      </m:e>
                    </m:rad>
                    <m:r>
                      <a:rPr lang="sv-SE" sz="2000" b="0" i="1" smtClean="0">
                        <a:latin typeface="Cambria Math" panose="02040503050406030204" pitchFamily="18" charset="0"/>
                      </a:rPr>
                      <m:t>=</m:t>
                    </m:r>
                    <m:rad>
                      <m:radPr>
                        <m:degHide m:val="on"/>
                        <m:ctrlPr>
                          <a:rPr lang="sv-SE" sz="2000" b="0" i="1" smtClean="0">
                            <a:latin typeface="Cambria Math" panose="02040503050406030204" pitchFamily="18" charset="0"/>
                          </a:rPr>
                        </m:ctrlPr>
                      </m:radPr>
                      <m:deg/>
                      <m:e>
                        <m:f>
                          <m:fPr>
                            <m:ctrlPr>
                              <a:rPr lang="sv-SE" sz="2000" i="1">
                                <a:latin typeface="Cambria Math" panose="02040503050406030204" pitchFamily="18" charset="0"/>
                              </a:rPr>
                            </m:ctrlPr>
                          </m:fPr>
                          <m:num>
                            <m:r>
                              <a:rPr lang="sv-SE" sz="2000" i="1">
                                <a:latin typeface="Cambria Math" panose="02040503050406030204" pitchFamily="18" charset="0"/>
                              </a:rPr>
                              <m:t>4</m:t>
                            </m:r>
                          </m:num>
                          <m:den>
                            <m:r>
                              <a:rPr lang="sv-SE" sz="2000" i="1">
                                <a:latin typeface="Cambria Math" panose="02040503050406030204" pitchFamily="18" charset="0"/>
                              </a:rPr>
                              <m:t>0.005025</m:t>
                            </m:r>
                          </m:den>
                        </m:f>
                      </m:e>
                    </m:rad>
                    <m:r>
                      <a:rPr lang="sv-SE" sz="2000" i="1">
                        <a:latin typeface="Cambria Math" panose="02040503050406030204" pitchFamily="18" charset="0"/>
                        <a:ea typeface="Cambria Math" panose="02040503050406030204" pitchFamily="18" charset="0"/>
                      </a:rPr>
                      <m:t>≈</m:t>
                    </m:r>
                    <m:r>
                      <a:rPr lang="sv-SE" sz="2000" b="0" i="1" smtClean="0">
                        <a:latin typeface="Cambria Math" panose="02040503050406030204" pitchFamily="18" charset="0"/>
                        <a:ea typeface="Cambria Math" panose="02040503050406030204" pitchFamily="18" charset="0"/>
                      </a:rPr>
                      <m:t>28</m:t>
                    </m:r>
                  </m:oMath>
                </a14:m>
                <a:endParaRPr lang="en-GB" sz="2000" dirty="0"/>
              </a:p>
              <a:p>
                <a:endParaRPr lang="en-GB" sz="2000" dirty="0"/>
              </a:p>
            </p:txBody>
          </p:sp>
        </mc:Choice>
        <mc:Fallback>
          <p:sp>
            <p:nvSpPr>
              <p:cNvPr id="3" name="Platshållare för innehåll 2">
                <a:extLst>
                  <a:ext uri="{FF2B5EF4-FFF2-40B4-BE49-F238E27FC236}">
                    <a16:creationId xmlns:a16="http://schemas.microsoft.com/office/drawing/2014/main" id="{4354337D-B2FF-004E-8408-D6D8124E23AC}"/>
                  </a:ext>
                </a:extLst>
              </p:cNvPr>
              <p:cNvSpPr>
                <a:spLocks noGrp="1" noRot="1" noChangeAspect="1" noMove="1" noResize="1" noEditPoints="1" noAdjustHandles="1" noChangeArrowheads="1" noChangeShapeType="1" noTextEdit="1"/>
              </p:cNvSpPr>
              <p:nvPr>
                <p:ph idx="1"/>
              </p:nvPr>
            </p:nvSpPr>
            <p:spPr>
              <a:xfrm>
                <a:off x="1440000" y="1458110"/>
                <a:ext cx="8915400" cy="4724400"/>
              </a:xfrm>
              <a:blipFill>
                <a:blip r:embed="rId3"/>
                <a:stretch>
                  <a:fillRect l="-427" t="-1072" r="-142"/>
                </a:stretch>
              </a:blipFill>
            </p:spPr>
            <p:txBody>
              <a:bodyPr/>
              <a:lstStyle/>
              <a:p>
                <a:r>
                  <a:rPr lang="en-GB">
                    <a:noFill/>
                  </a:rPr>
                  <a:t> </a:t>
                </a:r>
              </a:p>
            </p:txBody>
          </p:sp>
        </mc:Fallback>
      </mc:AlternateContent>
    </p:spTree>
    <p:extLst>
      <p:ext uri="{BB962C8B-B14F-4D97-AF65-F5344CB8AC3E}">
        <p14:creationId xmlns:p14="http://schemas.microsoft.com/office/powerpoint/2010/main" val="326121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181091-590F-8D47-8C30-3910649DD6BE}"/>
              </a:ext>
            </a:extLst>
          </p:cNvPr>
          <p:cNvSpPr>
            <a:spLocks noGrp="1"/>
          </p:cNvSpPr>
          <p:nvPr>
            <p:ph type="title"/>
          </p:nvPr>
        </p:nvSpPr>
        <p:spPr>
          <a:xfrm>
            <a:off x="1440000" y="360000"/>
            <a:ext cx="10515600" cy="1325563"/>
          </a:xfrm>
        </p:spPr>
        <p:txBody>
          <a:bodyPr/>
          <a:lstStyle/>
          <a:p>
            <a:r>
              <a:rPr lang="en-GB" dirty="0"/>
              <a:t>Weighted estimates</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0D6EE6F0-B220-164C-A01A-860610FB8F6C}"/>
                  </a:ext>
                </a:extLst>
              </p:cNvPr>
              <p:cNvSpPr>
                <a:spLocks noGrp="1"/>
              </p:cNvSpPr>
              <p:nvPr>
                <p:ph idx="1"/>
              </p:nvPr>
            </p:nvSpPr>
            <p:spPr>
              <a:xfrm>
                <a:off x="1440000" y="1685563"/>
                <a:ext cx="10515600" cy="4351338"/>
              </a:xfrm>
            </p:spPr>
            <p:txBody>
              <a:bodyPr>
                <a:normAutofit/>
              </a:bodyPr>
              <a:lstStyle/>
              <a:p>
                <a14:m>
                  <m:oMath xmlns:m="http://schemas.openxmlformats.org/officeDocument/2006/math">
                    <m:acc>
                      <m:accPr>
                        <m:chr m:val="̃"/>
                        <m:ctrlPr>
                          <a:rPr lang="sv-SE" sz="2000" i="1" smtClean="0">
                            <a:latin typeface="Cambria Math" panose="02040503050406030204" pitchFamily="18" charset="0"/>
                          </a:rPr>
                        </m:ctrlPr>
                      </m:accPr>
                      <m:e>
                        <m:r>
                          <a:rPr lang="en-US" sz="2000" i="1">
                            <a:latin typeface="Cambria Math" panose="02040503050406030204" pitchFamily="18" charset="0"/>
                          </a:rPr>
                          <m:t>𝑦</m:t>
                        </m:r>
                      </m:e>
                    </m:acc>
                    <m:r>
                      <a:rPr lang="en-US" sz="2000" i="1">
                        <a:latin typeface="Cambria Math" panose="02040503050406030204" pitchFamily="18" charset="0"/>
                      </a:rPr>
                      <m:t>−</m:t>
                    </m:r>
                    <m:acc>
                      <m:accPr>
                        <m:chr m:val="̅"/>
                        <m:ctrlPr>
                          <a:rPr lang="sv-SE" sz="2000" i="1">
                            <a:latin typeface="Cambria Math" panose="02040503050406030204" pitchFamily="18" charset="0"/>
                          </a:rPr>
                        </m:ctrlPr>
                      </m:accPr>
                      <m:e>
                        <m:r>
                          <a:rPr lang="en-US" sz="2000" i="1">
                            <a:latin typeface="Cambria Math" panose="02040503050406030204" pitchFamily="18" charset="0"/>
                          </a:rPr>
                          <m:t>𝑌</m:t>
                        </m:r>
                      </m:e>
                    </m:acc>
                    <m:r>
                      <a:rPr lang="en-US" sz="2000" i="1">
                        <a:latin typeface="Cambria Math" panose="02040503050406030204" pitchFamily="18" charset="0"/>
                      </a:rPr>
                      <m:t>=</m:t>
                    </m:r>
                    <m:sSub>
                      <m:sSubPr>
                        <m:ctrlPr>
                          <a:rPr lang="sv-SE" sz="2000" i="1">
                            <a:latin typeface="Cambria Math" panose="02040503050406030204" pitchFamily="18" charset="0"/>
                          </a:rPr>
                        </m:ctrlPr>
                      </m:sSubPr>
                      <m:e>
                        <m:r>
                          <a:rPr lang="en-US" sz="2000" i="1">
                            <a:latin typeface="Cambria Math" panose="02040503050406030204" pitchFamily="18" charset="0"/>
                          </a:rPr>
                          <m:t>𝜌</m:t>
                        </m:r>
                      </m:e>
                      <m:sub>
                        <m:acc>
                          <m:accPr>
                            <m:chr m:val="̃"/>
                            <m:ctrlPr>
                              <a:rPr lang="sv-SE" sz="2000" i="1">
                                <a:latin typeface="Cambria Math" panose="02040503050406030204" pitchFamily="18" charset="0"/>
                              </a:rPr>
                            </m:ctrlPr>
                          </m:accPr>
                          <m:e>
                            <m:r>
                              <a:rPr lang="en-US" sz="2000" i="1">
                                <a:latin typeface="Cambria Math" panose="02040503050406030204" pitchFamily="18" charset="0"/>
                              </a:rPr>
                              <m:t>𝑅</m:t>
                            </m:r>
                          </m:e>
                        </m:acc>
                        <m:r>
                          <a:rPr lang="en-US" sz="2000" i="1">
                            <a:latin typeface="Cambria Math" panose="02040503050406030204" pitchFamily="18" charset="0"/>
                          </a:rPr>
                          <m:t>𝑦</m:t>
                        </m:r>
                      </m:sub>
                    </m:sSub>
                    <m:sSub>
                      <m:sSubPr>
                        <m:ctrlPr>
                          <a:rPr lang="sv-SE" sz="2000" i="1">
                            <a:latin typeface="Cambria Math" panose="02040503050406030204" pitchFamily="18" charset="0"/>
                          </a:rPr>
                        </m:ctrlPr>
                      </m:sSubPr>
                      <m:e>
                        <m:r>
                          <a:rPr lang="sv-SE" sz="2000" i="1">
                            <a:latin typeface="Cambria Math" panose="02040503050406030204" pitchFamily="18" charset="0"/>
                          </a:rPr>
                          <m:t>𝜎</m:t>
                        </m:r>
                      </m:e>
                      <m:sub>
                        <m:r>
                          <a:rPr lang="sv-SE" sz="2000" i="1">
                            <a:latin typeface="Cambria Math" panose="02040503050406030204" pitchFamily="18" charset="0"/>
                          </a:rPr>
                          <m:t>𝑦</m:t>
                        </m:r>
                      </m:sub>
                    </m:sSub>
                    <m:sSup>
                      <m:sSupPr>
                        <m:ctrlPr>
                          <a:rPr lang="sv-SE" sz="2000" i="1">
                            <a:latin typeface="Cambria Math" panose="02040503050406030204" pitchFamily="18" charset="0"/>
                          </a:rPr>
                        </m:ctrlPr>
                      </m:sSupPr>
                      <m:e>
                        <m:d>
                          <m:dPr>
                            <m:ctrlPr>
                              <a:rPr lang="sv-SE" sz="2000" i="1">
                                <a:latin typeface="Cambria Math" panose="02040503050406030204" pitchFamily="18" charset="0"/>
                              </a:rPr>
                            </m:ctrlPr>
                          </m:dPr>
                          <m:e>
                            <m:f>
                              <m:fPr>
                                <m:ctrlPr>
                                  <a:rPr lang="sv-SE" sz="2000" i="1">
                                    <a:latin typeface="Cambria Math" panose="02040503050406030204" pitchFamily="18" charset="0"/>
                                  </a:rPr>
                                </m:ctrlPr>
                              </m:fPr>
                              <m:num>
                                <m:r>
                                  <a:rPr lang="en-US" sz="2000" i="1">
                                    <a:latin typeface="Cambria Math" panose="02040503050406030204" pitchFamily="18" charset="0"/>
                                  </a:rPr>
                                  <m:t>1−</m:t>
                                </m:r>
                                <m:r>
                                  <a:rPr lang="en-US" sz="2000" i="1">
                                    <a:latin typeface="Cambria Math" panose="02040503050406030204" pitchFamily="18" charset="0"/>
                                  </a:rPr>
                                  <m:t>𝑓</m:t>
                                </m:r>
                              </m:num>
                              <m:den>
                                <m:r>
                                  <a:rPr lang="en-US" sz="2000" i="1">
                                    <a:latin typeface="Cambria Math" panose="02040503050406030204" pitchFamily="18" charset="0"/>
                                  </a:rPr>
                                  <m:t>𝑓</m:t>
                                </m:r>
                              </m:den>
                            </m:f>
                          </m:e>
                        </m:d>
                      </m:e>
                      <m:sup>
                        <m:r>
                          <a:rPr lang="en-US" sz="2000" i="1">
                            <a:latin typeface="Cambria Math" panose="02040503050406030204" pitchFamily="18" charset="0"/>
                          </a:rPr>
                          <m:t>0.5</m:t>
                        </m:r>
                      </m:sup>
                    </m:sSup>
                    <m:sSubSup>
                      <m:sSubSupPr>
                        <m:ctrlPr>
                          <a:rPr lang="sv-SE"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𝑤</m:t>
                        </m:r>
                      </m:sub>
                      <m:sup>
                        <m:r>
                          <a:rPr lang="en-US" sz="2000" i="1">
                            <a:latin typeface="Cambria Math" panose="02040503050406030204" pitchFamily="18" charset="0"/>
                          </a:rPr>
                          <m:t>0.5</m:t>
                        </m:r>
                      </m:sup>
                    </m:sSubSup>
                    <m:r>
                      <a:rPr lang="sv-SE" sz="2000" b="0" i="0" smtClean="0">
                        <a:latin typeface="Cambria Math" panose="02040503050406030204" pitchFamily="18" charset="0"/>
                      </a:rPr>
                      <m:t>, </m:t>
                    </m:r>
                    <m:r>
                      <m:rPr>
                        <m:sty m:val="p"/>
                      </m:rPr>
                      <a:rPr lang="sv-SE" sz="2000" b="0" i="0" smtClean="0">
                        <a:latin typeface="Cambria Math" panose="02040503050406030204" pitchFamily="18" charset="0"/>
                      </a:rPr>
                      <m:t>where</m:t>
                    </m:r>
                    <m:sSub>
                      <m:sSubPr>
                        <m:ctrlPr>
                          <a:rPr lang="sv-SE" sz="2000" i="1">
                            <a:latin typeface="Cambria Math" panose="02040503050406030204" pitchFamily="18" charset="0"/>
                          </a:rPr>
                        </m:ctrlPr>
                      </m:sSubPr>
                      <m:e>
                        <m:r>
                          <a:rPr lang="sv-SE" sz="2000" b="0" i="1" smtClean="0">
                            <a:latin typeface="Cambria Math" panose="02040503050406030204" pitchFamily="18" charset="0"/>
                          </a:rPr>
                          <m:t> </m:t>
                        </m:r>
                        <m:r>
                          <a:rPr lang="en-US" sz="2000" i="1">
                            <a:latin typeface="Cambria Math" panose="02040503050406030204" pitchFamily="18" charset="0"/>
                          </a:rPr>
                          <m:t>𝑎</m:t>
                        </m:r>
                      </m:e>
                      <m:sub>
                        <m:r>
                          <a:rPr lang="en-US" sz="2000" i="1">
                            <a:latin typeface="Cambria Math" panose="02040503050406030204" pitchFamily="18" charset="0"/>
                          </a:rPr>
                          <m:t>𝑤</m:t>
                        </m:r>
                      </m:sub>
                    </m:sSub>
                    <m:r>
                      <a:rPr lang="en-US" sz="2000" i="1">
                        <a:latin typeface="Cambria Math" panose="02040503050406030204" pitchFamily="18" charset="0"/>
                      </a:rPr>
                      <m:t>=</m:t>
                    </m:r>
                    <m:d>
                      <m:dPr>
                        <m:ctrlPr>
                          <a:rPr lang="sv-SE" sz="2000" i="1">
                            <a:latin typeface="Cambria Math" panose="02040503050406030204" pitchFamily="18" charset="0"/>
                          </a:rPr>
                        </m:ctrlPr>
                      </m:dPr>
                      <m:e>
                        <m:r>
                          <a:rPr lang="en-US" sz="2000" i="1">
                            <a:latin typeface="Cambria Math" panose="02040503050406030204" pitchFamily="18" charset="0"/>
                          </a:rPr>
                          <m:t>1+</m:t>
                        </m:r>
                        <m:f>
                          <m:fPr>
                            <m:ctrlPr>
                              <a:rPr lang="sv-SE" sz="2000" i="1">
                                <a:latin typeface="Cambria Math" panose="02040503050406030204" pitchFamily="18" charset="0"/>
                              </a:rPr>
                            </m:ctrlPr>
                          </m:fPr>
                          <m:num>
                            <m:d>
                              <m:dPr>
                                <m:ctrlPr>
                                  <a:rPr lang="sv-SE"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−1</m:t>
                                </m:r>
                              </m:e>
                            </m:d>
                            <m:sSubSup>
                              <m:sSubSupPr>
                                <m:ctrlPr>
                                  <a:rPr lang="sv-SE" sz="2000" i="1">
                                    <a:latin typeface="Cambria Math" panose="02040503050406030204" pitchFamily="18" charset="0"/>
                                  </a:rPr>
                                </m:ctrlPr>
                              </m:sSubSupPr>
                              <m:e>
                                <m:r>
                                  <a:rPr lang="en-US" sz="2000" i="1">
                                    <a:latin typeface="Cambria Math" panose="02040503050406030204" pitchFamily="18" charset="0"/>
                                  </a:rPr>
                                  <m:t>𝑐𝑤</m:t>
                                </m:r>
                              </m:e>
                              <m:sub>
                                <m:sSub>
                                  <m:sSubPr>
                                    <m:ctrlPr>
                                      <a:rPr lang="sv-SE"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sub>
                                </m:sSub>
                              </m:sub>
                              <m:sup>
                                <m:r>
                                  <a:rPr lang="en-US" sz="2000" i="1">
                                    <a:latin typeface="Cambria Math" panose="02040503050406030204" pitchFamily="18" charset="0"/>
                                  </a:rPr>
                                  <m:t>2</m:t>
                                </m:r>
                              </m:sup>
                            </m:sSubSup>
                            <m:r>
                              <a:rPr lang="en-US" sz="2000" i="1">
                                <a:latin typeface="Cambria Math" panose="02040503050406030204" pitchFamily="18" charset="0"/>
                              </a:rPr>
                              <m:t> </m:t>
                            </m:r>
                          </m:num>
                          <m:den>
                            <m:r>
                              <a:rPr lang="en-US" sz="2000" i="1">
                                <a:latin typeface="Cambria Math" panose="02040503050406030204" pitchFamily="18" charset="0"/>
                              </a:rPr>
                              <m:t>𝑛</m:t>
                            </m:r>
                            <m:r>
                              <a:rPr lang="en-US" sz="2000" i="1">
                                <a:latin typeface="Cambria Math" panose="02040503050406030204" pitchFamily="18" charset="0"/>
                              </a:rPr>
                              <m:t>(1−</m:t>
                            </m:r>
                            <m:r>
                              <a:rPr lang="en-US" sz="2000" i="1">
                                <a:latin typeface="Cambria Math" panose="02040503050406030204" pitchFamily="18" charset="0"/>
                              </a:rPr>
                              <m:t>𝑓</m:t>
                            </m:r>
                            <m:r>
                              <a:rPr lang="en-US" sz="2000" i="1">
                                <a:latin typeface="Cambria Math" panose="02040503050406030204" pitchFamily="18" charset="0"/>
                              </a:rPr>
                              <m:t>)</m:t>
                            </m:r>
                          </m:den>
                        </m:f>
                      </m:e>
                    </m:d>
                  </m:oMath>
                </a14:m>
                <a:endParaRPr lang="en-GB" sz="2000" dirty="0"/>
              </a:p>
              <a:p>
                <a14:m>
                  <m:oMath xmlns:m="http://schemas.openxmlformats.org/officeDocument/2006/math">
                    <m:r>
                      <a:rPr lang="en-US" sz="2000" i="1">
                        <a:latin typeface="Cambria Math" panose="02040503050406030204" pitchFamily="18" charset="0"/>
                      </a:rPr>
                      <m:t>𝑀𝑆𝐸</m:t>
                    </m:r>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𝑠</m:t>
                            </m:r>
                          </m:sub>
                        </m:sSub>
                      </m:e>
                    </m:d>
                    <m:r>
                      <a:rPr lang="en-US" sz="2000" i="1">
                        <a:latin typeface="Cambria Math" panose="02040503050406030204" pitchFamily="18" charset="0"/>
                      </a:rPr>
                      <m:t>=</m:t>
                    </m:r>
                    <m:r>
                      <a:rPr lang="en-US" sz="2000" i="1">
                        <a:latin typeface="Cambria Math" panose="02040503050406030204" pitchFamily="18" charset="0"/>
                      </a:rPr>
                      <m:t>𝐸</m:t>
                    </m:r>
                    <m:d>
                      <m:dPr>
                        <m:ctrlPr>
                          <a:rPr lang="sv-SE" sz="2000" i="1">
                            <a:latin typeface="Cambria Math" panose="02040503050406030204" pitchFamily="18" charset="0"/>
                          </a:rPr>
                        </m:ctrlPr>
                      </m:dPr>
                      <m:e>
                        <m:sSubSup>
                          <m:sSubSupPr>
                            <m:ctrlPr>
                              <a:rPr lang="sv-SE" sz="2000" i="1">
                                <a:latin typeface="Cambria Math" panose="02040503050406030204" pitchFamily="18" charset="0"/>
                              </a:rPr>
                            </m:ctrlPr>
                          </m:sSubSupPr>
                          <m:e>
                            <m:r>
                              <a:rPr lang="en-US" sz="2000" i="1">
                                <a:latin typeface="Cambria Math" panose="02040503050406030204" pitchFamily="18" charset="0"/>
                              </a:rPr>
                              <m:t>𝜌</m:t>
                            </m:r>
                          </m:e>
                          <m:sub>
                            <m:acc>
                              <m:accPr>
                                <m:chr m:val="̃"/>
                                <m:ctrlPr>
                                  <a:rPr lang="sv-SE" sz="2000" i="1">
                                    <a:latin typeface="Cambria Math" panose="02040503050406030204" pitchFamily="18" charset="0"/>
                                  </a:rPr>
                                </m:ctrlPr>
                              </m:accPr>
                              <m:e>
                                <m:r>
                                  <a:rPr lang="en-US" sz="2000" i="1">
                                    <a:latin typeface="Cambria Math" panose="02040503050406030204" pitchFamily="18" charset="0"/>
                                  </a:rPr>
                                  <m:t>𝑅</m:t>
                                </m:r>
                              </m:e>
                            </m:acc>
                            <m:r>
                              <a:rPr lang="en-US" sz="2000" i="1">
                                <a:latin typeface="Cambria Math" panose="02040503050406030204" pitchFamily="18" charset="0"/>
                              </a:rPr>
                              <m:t>𝑦</m:t>
                            </m:r>
                          </m:sub>
                          <m:sup>
                            <m:r>
                              <a:rPr lang="en-US" sz="2000" i="1">
                                <a:latin typeface="Cambria Math" panose="02040503050406030204" pitchFamily="18" charset="0"/>
                              </a:rPr>
                              <m:t>2</m:t>
                            </m:r>
                          </m:sup>
                        </m:sSubSup>
                      </m:e>
                    </m:d>
                    <m:sSubSup>
                      <m:sSubSupPr>
                        <m:ctrlPr>
                          <a:rPr lang="sv-SE" sz="2000" i="1">
                            <a:latin typeface="Cambria Math" panose="02040503050406030204" pitchFamily="18" charset="0"/>
                          </a:rPr>
                        </m:ctrlPr>
                      </m:sSubSupPr>
                      <m:e>
                        <m:r>
                          <a:rPr lang="en-US" sz="2000" i="1">
                            <a:latin typeface="Cambria Math" panose="02040503050406030204" pitchFamily="18" charset="0"/>
                          </a:rPr>
                          <m:t>𝜎</m:t>
                        </m:r>
                      </m:e>
                      <m:sub>
                        <m:r>
                          <a:rPr lang="en-US" sz="2000" i="1">
                            <a:latin typeface="Cambria Math" panose="02040503050406030204" pitchFamily="18" charset="0"/>
                          </a:rPr>
                          <m:t>𝑦</m:t>
                        </m:r>
                      </m:sub>
                      <m:sup>
                        <m:r>
                          <a:rPr lang="en-US" sz="2000" i="1">
                            <a:latin typeface="Cambria Math" panose="02040503050406030204" pitchFamily="18" charset="0"/>
                          </a:rPr>
                          <m:t>2</m:t>
                        </m:r>
                      </m:sup>
                    </m:sSubSup>
                    <m:f>
                      <m:fPr>
                        <m:ctrlPr>
                          <a:rPr lang="sv-SE" sz="2000" i="1">
                            <a:latin typeface="Cambria Math" panose="02040503050406030204" pitchFamily="18" charset="0"/>
                          </a:rPr>
                        </m:ctrlPr>
                      </m:fPr>
                      <m:num>
                        <m:r>
                          <a:rPr lang="en-US" sz="2000" i="1">
                            <a:latin typeface="Cambria Math" panose="02040503050406030204" pitchFamily="18" charset="0"/>
                          </a:rPr>
                          <m:t>1−</m:t>
                        </m:r>
                        <m:r>
                          <a:rPr lang="en-US" sz="2000" i="1">
                            <a:latin typeface="Cambria Math" panose="02040503050406030204" pitchFamily="18" charset="0"/>
                          </a:rPr>
                          <m:t>𝑓</m:t>
                        </m:r>
                      </m:num>
                      <m:den>
                        <m:r>
                          <a:rPr lang="en-US" sz="2000" i="1">
                            <a:latin typeface="Cambria Math" panose="02040503050406030204" pitchFamily="18" charset="0"/>
                          </a:rPr>
                          <m:t>𝑓</m:t>
                        </m:r>
                      </m:den>
                    </m:f>
                    <m:sSub>
                      <m:sSubPr>
                        <m:ctrlPr>
                          <a:rPr lang="sv-SE"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𝑤</m:t>
                        </m:r>
                      </m:sub>
                    </m:sSub>
                  </m:oMath>
                </a14:m>
                <a:r>
                  <a:rPr lang="en-US" sz="2000" dirty="0"/>
                  <a:t> </a:t>
                </a:r>
              </a:p>
              <a:p>
                <a14:m>
                  <m:oMath xmlns:m="http://schemas.openxmlformats.org/officeDocument/2006/math">
                    <m:acc>
                      <m:accPr>
                        <m:chr m:val="̃"/>
                        <m:ctrlPr>
                          <a:rPr lang="sv-SE" sz="2000" i="1">
                            <a:latin typeface="Cambria Math" panose="02040503050406030204" pitchFamily="18" charset="0"/>
                          </a:rPr>
                        </m:ctrlPr>
                      </m:accPr>
                      <m:e>
                        <m:r>
                          <m:rPr>
                            <m:sty m:val="p"/>
                          </m:rPr>
                          <a:rPr lang="en-US" sz="2000">
                            <a:latin typeface="Cambria Math" panose="02040503050406030204" pitchFamily="18" charset="0"/>
                          </a:rPr>
                          <m:t>Δ</m:t>
                        </m:r>
                      </m:e>
                    </m:acc>
                    <m:r>
                      <a:rPr lang="en-US" sz="2000" i="1">
                        <a:latin typeface="Cambria Math" panose="02040503050406030204" pitchFamily="18" charset="0"/>
                      </a:rPr>
                      <m:t>=</m:t>
                    </m:r>
                    <m:f>
                      <m:fPr>
                        <m:ctrlPr>
                          <a:rPr lang="sv-SE" sz="2000" i="1">
                            <a:latin typeface="Cambria Math" panose="02040503050406030204" pitchFamily="18" charset="0"/>
                          </a:rPr>
                        </m:ctrlPr>
                      </m:fPr>
                      <m:num>
                        <m:r>
                          <a:rPr lang="en-US" sz="2000" i="1">
                            <a:latin typeface="Cambria Math" panose="02040503050406030204" pitchFamily="18" charset="0"/>
                          </a:rPr>
                          <m:t>𝑀𝑆𝐸</m:t>
                        </m:r>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𝑛</m:t>
                                </m:r>
                              </m:sub>
                            </m:sSub>
                          </m:e>
                        </m:d>
                      </m:num>
                      <m:den>
                        <m:r>
                          <a:rPr lang="en-US" sz="2000" i="1">
                            <a:latin typeface="Cambria Math" panose="02040503050406030204" pitchFamily="18" charset="0"/>
                          </a:rPr>
                          <m:t>𝑉</m:t>
                        </m:r>
                        <m:d>
                          <m:dPr>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US" sz="2000" i="1">
                                        <a:latin typeface="Cambria Math" panose="02040503050406030204" pitchFamily="18" charset="0"/>
                                      </a:rPr>
                                      <m:t>𝑦</m:t>
                                    </m:r>
                                  </m:e>
                                </m:acc>
                              </m:e>
                              <m:sub>
                                <m:r>
                                  <a:rPr lang="en-US" sz="2000" i="1">
                                    <a:latin typeface="Cambria Math" panose="02040503050406030204" pitchFamily="18" charset="0"/>
                                  </a:rPr>
                                  <m:t>𝑆𝑅𝑆</m:t>
                                </m:r>
                              </m:sub>
                            </m:sSub>
                          </m:e>
                        </m:d>
                      </m:den>
                    </m:f>
                    <m:r>
                      <a:rPr lang="en-US" sz="2000" i="1">
                        <a:latin typeface="Cambria Math" panose="02040503050406030204" pitchFamily="18" charset="0"/>
                      </a:rPr>
                      <m:t>≈</m:t>
                    </m:r>
                    <m:r>
                      <a:rPr lang="en-US" sz="2000" i="1">
                        <a:latin typeface="Cambria Math" panose="02040503050406030204" pitchFamily="18" charset="0"/>
                      </a:rPr>
                      <m:t>𝐸</m:t>
                    </m:r>
                    <m:d>
                      <m:dPr>
                        <m:ctrlPr>
                          <a:rPr lang="sv-SE" sz="2000" i="1">
                            <a:latin typeface="Cambria Math" panose="02040503050406030204" pitchFamily="18" charset="0"/>
                          </a:rPr>
                        </m:ctrlPr>
                      </m:dPr>
                      <m:e>
                        <m:sSubSup>
                          <m:sSubSupPr>
                            <m:ctrlPr>
                              <a:rPr lang="sv-SE" sz="2000" i="1">
                                <a:latin typeface="Cambria Math" panose="02040503050406030204" pitchFamily="18" charset="0"/>
                              </a:rPr>
                            </m:ctrlPr>
                          </m:sSubSupPr>
                          <m:e>
                            <m:r>
                              <a:rPr lang="en-US" sz="2000" i="1">
                                <a:latin typeface="Cambria Math" panose="02040503050406030204" pitchFamily="18" charset="0"/>
                              </a:rPr>
                              <m:t>𝜌</m:t>
                            </m:r>
                          </m:e>
                          <m:sub>
                            <m:acc>
                              <m:accPr>
                                <m:chr m:val="̃"/>
                                <m:ctrlPr>
                                  <a:rPr lang="sv-SE" sz="2000" i="1">
                                    <a:latin typeface="Cambria Math" panose="02040503050406030204" pitchFamily="18" charset="0"/>
                                  </a:rPr>
                                </m:ctrlPr>
                              </m:accPr>
                              <m:e>
                                <m:r>
                                  <a:rPr lang="en-US" sz="2000" i="1">
                                    <a:latin typeface="Cambria Math" panose="02040503050406030204" pitchFamily="18" charset="0"/>
                                  </a:rPr>
                                  <m:t>𝑅</m:t>
                                </m:r>
                              </m:e>
                            </m:acc>
                            <m:r>
                              <a:rPr lang="en-US" sz="2000" i="1">
                                <a:latin typeface="Cambria Math" panose="02040503050406030204" pitchFamily="18" charset="0"/>
                              </a:rPr>
                              <m:t>𝑦</m:t>
                            </m:r>
                          </m:sub>
                          <m:sup>
                            <m:r>
                              <a:rPr lang="en-US" sz="2000" i="1">
                                <a:latin typeface="Cambria Math" panose="02040503050406030204" pitchFamily="18" charset="0"/>
                              </a:rPr>
                              <m:t>2</m:t>
                            </m:r>
                          </m:sup>
                        </m:sSubSup>
                      </m:e>
                    </m:d>
                    <m:d>
                      <m:dPr>
                        <m:ctrlPr>
                          <a:rPr lang="sv-SE"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−1</m:t>
                        </m:r>
                      </m:e>
                    </m:d>
                    <m:sSub>
                      <m:sSubPr>
                        <m:ctrlPr>
                          <a:rPr lang="sv-SE"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𝑤</m:t>
                        </m:r>
                      </m:sub>
                    </m:sSub>
                  </m:oMath>
                </a14:m>
                <a:r>
                  <a:rPr lang="en-US" sz="2000" dirty="0"/>
                  <a:t> </a:t>
                </a:r>
              </a:p>
              <a:p>
                <a14:m>
                  <m:oMath xmlns:m="http://schemas.openxmlformats.org/officeDocument/2006/math">
                    <m:sSup>
                      <m:sSupPr>
                        <m:ctrlPr>
                          <a:rPr lang="sv-SE" sz="2000" i="1">
                            <a:latin typeface="Cambria Math" panose="02040503050406030204" pitchFamily="18" charset="0"/>
                          </a:rPr>
                        </m:ctrlPr>
                      </m:sSupPr>
                      <m:e>
                        <m:acc>
                          <m:accPr>
                            <m:chr m:val="̃"/>
                            <m:ctrlPr>
                              <a:rPr lang="sv-SE" sz="2000" i="1">
                                <a:latin typeface="Cambria Math" panose="02040503050406030204" pitchFamily="18" charset="0"/>
                              </a:rPr>
                            </m:ctrlPr>
                          </m:accPr>
                          <m:e>
                            <m:r>
                              <a:rPr lang="en-US" sz="2000" i="1">
                                <a:latin typeface="Cambria Math" panose="02040503050406030204" pitchFamily="18" charset="0"/>
                              </a:rPr>
                              <m:t>𝑛</m:t>
                            </m:r>
                          </m:e>
                        </m:acc>
                      </m:e>
                      <m:sup>
                        <m:r>
                          <a:rPr lang="en-US" sz="2000" i="1">
                            <a:latin typeface="Cambria Math" panose="02040503050406030204" pitchFamily="18" charset="0"/>
                          </a:rPr>
                          <m:t>∗</m:t>
                        </m:r>
                      </m:sup>
                    </m:sSup>
                    <m:r>
                      <a:rPr lang="en-US" sz="2000" i="1">
                        <a:latin typeface="Cambria Math" panose="02040503050406030204" pitchFamily="18" charset="0"/>
                      </a:rPr>
                      <m:t>=</m:t>
                    </m:r>
                    <m:r>
                      <a:rPr lang="en-US" sz="2000" i="1">
                        <a:latin typeface="Cambria Math" panose="02040503050406030204" pitchFamily="18" charset="0"/>
                      </a:rPr>
                      <m:t>𝑛</m:t>
                    </m:r>
                    <m:f>
                      <m:fPr>
                        <m:ctrlPr>
                          <a:rPr lang="sv-SE" sz="2000" i="1">
                            <a:latin typeface="Cambria Math" panose="02040503050406030204" pitchFamily="18" charset="0"/>
                          </a:rPr>
                        </m:ctrlPr>
                      </m:fPr>
                      <m:num>
                        <m:r>
                          <a:rPr lang="en-US" sz="2000" i="1">
                            <a:latin typeface="Cambria Math" panose="02040503050406030204" pitchFamily="18" charset="0"/>
                          </a:rPr>
                          <m:t>1</m:t>
                        </m:r>
                      </m:num>
                      <m:den>
                        <m:acc>
                          <m:accPr>
                            <m:chr m:val="̃"/>
                            <m:ctrlPr>
                              <a:rPr lang="sv-SE" sz="2000" i="1">
                                <a:latin typeface="Cambria Math" panose="02040503050406030204" pitchFamily="18" charset="0"/>
                              </a:rPr>
                            </m:ctrlPr>
                          </m:accPr>
                          <m:e>
                            <m:r>
                              <m:rPr>
                                <m:sty m:val="p"/>
                              </m:rPr>
                              <a:rPr lang="en-US" sz="2000">
                                <a:latin typeface="Cambria Math" panose="02040503050406030204" pitchFamily="18" charset="0"/>
                              </a:rPr>
                              <m:t>Δ</m:t>
                            </m:r>
                          </m:e>
                        </m:acc>
                        <m:d>
                          <m:dPr>
                            <m:ctrlPr>
                              <a:rPr lang="sv-SE"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𝑓</m:t>
                            </m:r>
                          </m:e>
                        </m:d>
                        <m:r>
                          <a:rPr lang="en-US" sz="2000" i="1">
                            <a:latin typeface="Cambria Math" panose="02040503050406030204" pitchFamily="18" charset="0"/>
                          </a:rPr>
                          <m:t>+</m:t>
                        </m:r>
                        <m:r>
                          <a:rPr lang="en-US" sz="2000" i="1">
                            <a:latin typeface="Cambria Math" panose="02040503050406030204" pitchFamily="18" charset="0"/>
                          </a:rPr>
                          <m:t>𝑓</m:t>
                        </m:r>
                      </m:den>
                    </m:f>
                    <m:r>
                      <a:rPr lang="en-US" sz="2000" i="1">
                        <a:latin typeface="Cambria Math" panose="02040503050406030204" pitchFamily="18" charset="0"/>
                      </a:rPr>
                      <m:t>=</m:t>
                    </m:r>
                    <m:f>
                      <m:fPr>
                        <m:ctrlPr>
                          <a:rPr lang="sv-SE" sz="2000" i="1">
                            <a:latin typeface="Cambria Math" panose="02040503050406030204" pitchFamily="18" charset="0"/>
                          </a:rPr>
                        </m:ctrlPr>
                      </m:fPr>
                      <m:num>
                        <m:r>
                          <a:rPr lang="en-US" sz="2000" i="1">
                            <a:latin typeface="Cambria Math" panose="02040503050406030204" pitchFamily="18" charset="0"/>
                          </a:rPr>
                          <m:t>𝑁</m:t>
                        </m:r>
                      </m:num>
                      <m:den>
                        <m:sSub>
                          <m:sSubPr>
                            <m:ctrlPr>
                              <a:rPr lang="sv-SE" sz="2000" i="1">
                                <a:latin typeface="Cambria Math" panose="02040503050406030204" pitchFamily="18" charset="0"/>
                              </a:rPr>
                            </m:ctrlPr>
                          </m:sSubPr>
                          <m:e>
                            <m:sSub>
                              <m:sSubPr>
                                <m:ctrlPr>
                                  <a:rPr lang="sv-SE"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𝑤</m:t>
                                </m:r>
                              </m:sub>
                            </m:sSub>
                            <m:acc>
                              <m:accPr>
                                <m:chr m:val="̃"/>
                                <m:ctrlPr>
                                  <a:rPr lang="sv-SE" sz="2000" i="1">
                                    <a:latin typeface="Cambria Math" panose="02040503050406030204" pitchFamily="18" charset="0"/>
                                  </a:rPr>
                                </m:ctrlPr>
                              </m:accPr>
                              <m:e>
                                <m:r>
                                  <a:rPr lang="en-US" sz="2000" i="1">
                                    <a:latin typeface="Cambria Math" panose="02040503050406030204" pitchFamily="18" charset="0"/>
                                  </a:rPr>
                                  <m:t>𝐷</m:t>
                                </m:r>
                              </m:e>
                            </m:acc>
                          </m:e>
                          <m:sub>
                            <m:r>
                              <a:rPr lang="en-US" sz="2000" i="1">
                                <a:latin typeface="Cambria Math" panose="02040503050406030204" pitchFamily="18" charset="0"/>
                              </a:rPr>
                              <m:t>𝐼</m:t>
                            </m:r>
                          </m:sub>
                        </m:sSub>
                        <m:sSub>
                          <m:sSubPr>
                            <m:ctrlPr>
                              <a:rPr lang="sv-SE"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𝑂</m:t>
                            </m:r>
                          </m:sub>
                        </m:sSub>
                        <m:d>
                          <m:dPr>
                            <m:ctrlPr>
                              <a:rPr lang="sv-SE" sz="2000" i="1">
                                <a:latin typeface="Cambria Math" panose="02040503050406030204" pitchFamily="18" charset="0"/>
                              </a:rPr>
                            </m:ctrlPr>
                          </m:dPr>
                          <m:e>
                            <m:r>
                              <a:rPr lang="en-US" sz="2000" i="1">
                                <a:latin typeface="Cambria Math" panose="02040503050406030204" pitchFamily="18" charset="0"/>
                              </a:rPr>
                              <m:t>𝑁</m:t>
                            </m:r>
                            <m:r>
                              <a:rPr lang="en-US" sz="2000" i="1">
                                <a:latin typeface="Cambria Math" panose="02040503050406030204" pitchFamily="18" charset="0"/>
                              </a:rPr>
                              <m:t>−1</m:t>
                            </m:r>
                          </m:e>
                        </m:d>
                        <m:r>
                          <a:rPr lang="en-US" sz="2000" i="1">
                            <a:latin typeface="Cambria Math" panose="02040503050406030204" pitchFamily="18" charset="0"/>
                          </a:rPr>
                          <m:t>+1</m:t>
                        </m:r>
                      </m:den>
                    </m:f>
                  </m:oMath>
                </a14:m>
                <a:r>
                  <a:rPr lang="sv-SE" sz="2000" dirty="0">
                    <a:effectLst/>
                  </a:rPr>
                  <a:t> </a:t>
                </a:r>
              </a:p>
              <a:p>
                <a14:m>
                  <m:oMath xmlns:m="http://schemas.openxmlformats.org/officeDocument/2006/math">
                    <m:d>
                      <m:dPr>
                        <m:begChr m:val="|"/>
                        <m:endChr m:val="|"/>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en-US" sz="2000" i="1">
                                <a:latin typeface="Cambria Math" panose="02040503050406030204" pitchFamily="18" charset="0"/>
                              </a:rPr>
                              <m:t>𝜌</m:t>
                            </m:r>
                          </m:e>
                          <m:sub>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US" sz="2000" i="1">
                                        <a:latin typeface="Cambria Math" panose="02040503050406030204" pitchFamily="18" charset="0"/>
                                      </a:rPr>
                                      <m:t>𝑅</m:t>
                                    </m:r>
                                  </m:e>
                                </m:acc>
                              </m:e>
                              <m:sub>
                                <m:r>
                                  <a:rPr lang="en-US" sz="2000" i="1">
                                    <a:latin typeface="Cambria Math" panose="02040503050406030204" pitchFamily="18" charset="0"/>
                                  </a:rPr>
                                  <m:t>𝑜</m:t>
                                </m:r>
                              </m:sub>
                            </m:sSub>
                            <m:r>
                              <a:rPr lang="en-US" sz="2000" i="1">
                                <a:latin typeface="Cambria Math" panose="02040503050406030204" pitchFamily="18" charset="0"/>
                              </a:rPr>
                              <m:t>𝑦</m:t>
                            </m:r>
                          </m:sub>
                        </m:sSub>
                      </m:e>
                    </m:d>
                    <m:r>
                      <a:rPr lang="en-US" sz="2000" i="1">
                        <a:latin typeface="Cambria Math" panose="02040503050406030204" pitchFamily="18" charset="0"/>
                      </a:rPr>
                      <m:t>&lt;</m:t>
                    </m:r>
                    <m:d>
                      <m:dPr>
                        <m:begChr m:val="|"/>
                        <m:endChr m:val="|"/>
                        <m:ctrlPr>
                          <a:rPr lang="sv-SE" sz="2000" i="1">
                            <a:latin typeface="Cambria Math" panose="02040503050406030204" pitchFamily="18" charset="0"/>
                          </a:rPr>
                        </m:ctrlPr>
                      </m:dPr>
                      <m:e>
                        <m:sSub>
                          <m:sSubPr>
                            <m:ctrlPr>
                              <a:rPr lang="sv-SE" sz="2000" i="1">
                                <a:latin typeface="Cambria Math" panose="02040503050406030204" pitchFamily="18" charset="0"/>
                              </a:rPr>
                            </m:ctrlPr>
                          </m:sSubPr>
                          <m:e>
                            <m:r>
                              <a:rPr lang="en-US" sz="2000" i="1">
                                <a:latin typeface="Cambria Math" panose="02040503050406030204" pitchFamily="18" charset="0"/>
                              </a:rPr>
                              <m:t>𝜌</m:t>
                            </m:r>
                          </m:e>
                          <m:sub>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US" sz="2000" i="1">
                                        <a:latin typeface="Cambria Math" panose="02040503050406030204" pitchFamily="18" charset="0"/>
                                      </a:rPr>
                                      <m:t>𝑅</m:t>
                                    </m:r>
                                  </m:e>
                                </m:acc>
                              </m:e>
                              <m:sub>
                                <m:r>
                                  <a:rPr lang="en-US" sz="2000" i="1">
                                    <a:latin typeface="Cambria Math" panose="02040503050406030204" pitchFamily="18" charset="0"/>
                                  </a:rPr>
                                  <m:t>𝑚</m:t>
                                </m:r>
                              </m:sub>
                            </m:sSub>
                            <m:r>
                              <a:rPr lang="en-US" sz="2000" i="1">
                                <a:latin typeface="Cambria Math" panose="02040503050406030204" pitchFamily="18" charset="0"/>
                              </a:rPr>
                              <m:t>𝑦</m:t>
                            </m:r>
                          </m:sub>
                        </m:sSub>
                      </m:e>
                    </m:d>
                    <m:rad>
                      <m:radPr>
                        <m:degHide m:val="on"/>
                        <m:ctrlPr>
                          <a:rPr lang="sv-SE" sz="2000" i="1">
                            <a:latin typeface="Cambria Math" panose="02040503050406030204" pitchFamily="18" charset="0"/>
                          </a:rPr>
                        </m:ctrlPr>
                      </m:radPr>
                      <m:deg/>
                      <m:e>
                        <m:r>
                          <m:rPr>
                            <m:sty m:val="p"/>
                          </m:rPr>
                          <a:rPr lang="en-US" sz="2000">
                            <a:latin typeface="Cambria Math" panose="02040503050406030204" pitchFamily="18" charset="0"/>
                          </a:rPr>
                          <m:t>Γ</m:t>
                        </m:r>
                      </m:e>
                    </m:rad>
                  </m:oMath>
                </a14:m>
                <a:r>
                  <a:rPr lang="en-US" sz="2000" dirty="0"/>
                  <a:t> , where </a:t>
                </a:r>
                <a14:m>
                  <m:oMath xmlns:m="http://schemas.openxmlformats.org/officeDocument/2006/math">
                    <m:r>
                      <m:rPr>
                        <m:sty m:val="p"/>
                      </m:rPr>
                      <a:rPr lang="en-US" sz="2000">
                        <a:latin typeface="Cambria Math" panose="02040503050406030204" pitchFamily="18" charset="0"/>
                      </a:rPr>
                      <m:t>Γ</m:t>
                    </m:r>
                    <m:r>
                      <a:rPr lang="en-US" sz="2000" i="1">
                        <a:latin typeface="Cambria Math" panose="02040503050406030204" pitchFamily="18" charset="0"/>
                      </a:rPr>
                      <m:t>=</m:t>
                    </m:r>
                    <m:f>
                      <m:fPr>
                        <m:ctrlPr>
                          <a:rPr lang="sv-SE" sz="2000" i="1">
                            <a:latin typeface="Cambria Math" panose="02040503050406030204" pitchFamily="18" charset="0"/>
                          </a:rPr>
                        </m:ctrlPr>
                      </m:fPr>
                      <m:num>
                        <m:sSub>
                          <m:sSubPr>
                            <m:ctrlPr>
                              <a:rPr lang="sv-SE"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𝑜</m:t>
                            </m:r>
                          </m:sub>
                        </m:sSub>
                      </m:num>
                      <m:den>
                        <m:sSub>
                          <m:sSubPr>
                            <m:ctrlPr>
                              <a:rPr lang="sv-SE"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𝑚</m:t>
                            </m:r>
                          </m:sub>
                        </m:sSub>
                      </m:den>
                    </m:f>
                    <m:d>
                      <m:dPr>
                        <m:ctrlPr>
                          <a:rPr lang="sv-SE" sz="2000" i="1">
                            <a:latin typeface="Cambria Math" panose="02040503050406030204" pitchFamily="18" charset="0"/>
                          </a:rPr>
                        </m:ctrlPr>
                      </m:dPr>
                      <m:e>
                        <m:f>
                          <m:fPr>
                            <m:ctrlPr>
                              <a:rPr lang="sv-SE" sz="2000" i="1">
                                <a:latin typeface="Cambria Math" panose="02040503050406030204" pitchFamily="18" charset="0"/>
                              </a:rPr>
                            </m:ctrlPr>
                          </m:fPr>
                          <m:num>
                            <m:r>
                              <a:rPr lang="en-US" sz="2000" i="1">
                                <a:latin typeface="Cambria Math" panose="02040503050406030204" pitchFamily="18" charset="0"/>
                              </a:rPr>
                              <m:t>𝑐</m:t>
                            </m:r>
                            <m:sSubSup>
                              <m:sSubSupPr>
                                <m:ctrlPr>
                                  <a:rPr lang="sv-SE" sz="2000" i="1">
                                    <a:latin typeface="Cambria Math" panose="02040503050406030204" pitchFamily="18" charset="0"/>
                                  </a:rPr>
                                </m:ctrlPr>
                              </m:sSubSupPr>
                              <m:e>
                                <m:r>
                                  <a:rPr lang="en-US" sz="2000" i="1">
                                    <a:latin typeface="Cambria Math" panose="02040503050406030204" pitchFamily="18" charset="0"/>
                                  </a:rPr>
                                  <m:t>𝑣</m:t>
                                </m:r>
                              </m:e>
                              <m:sub>
                                <m:sSub>
                                  <m:sSubPr>
                                    <m:ctrlPr>
                                      <a:rPr lang="sv-SE"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r>
                                      <a:rPr lang="en-US" sz="2000" i="1">
                                        <a:latin typeface="Cambria Math" panose="02040503050406030204" pitchFamily="18" charset="0"/>
                                      </a:rPr>
                                      <m:t>𝑚</m:t>
                                    </m:r>
                                  </m:sub>
                                </m:sSub>
                              </m:sub>
                              <m:sup>
                                <m:r>
                                  <a:rPr lang="en-US" sz="2000" i="1">
                                    <a:latin typeface="Cambria Math" panose="02040503050406030204" pitchFamily="18" charset="0"/>
                                  </a:rPr>
                                  <m:t>2</m:t>
                                </m:r>
                              </m:sup>
                            </m:sSubSup>
                            <m:r>
                              <a:rPr lang="en-US" sz="2000" i="1">
                                <a:latin typeface="Cambria Math" panose="02040503050406030204" pitchFamily="18" charset="0"/>
                              </a:rPr>
                              <m:t>+1−</m:t>
                            </m:r>
                            <m:sSub>
                              <m:sSubPr>
                                <m:ctrlPr>
                                  <a:rPr lang="sv-SE"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𝑚</m:t>
                                </m:r>
                              </m:sub>
                            </m:sSub>
                          </m:num>
                          <m:den>
                            <m:r>
                              <a:rPr lang="en-US" sz="2000" i="1">
                                <a:latin typeface="Cambria Math" panose="02040503050406030204" pitchFamily="18" charset="0"/>
                              </a:rPr>
                              <m:t>𝑐</m:t>
                            </m:r>
                            <m:sSubSup>
                              <m:sSubSupPr>
                                <m:ctrlPr>
                                  <a:rPr lang="sv-SE" sz="2000" i="1">
                                    <a:latin typeface="Cambria Math" panose="02040503050406030204" pitchFamily="18" charset="0"/>
                                  </a:rPr>
                                </m:ctrlPr>
                              </m:sSubSupPr>
                              <m:e>
                                <m:r>
                                  <a:rPr lang="en-US" sz="2000" i="1">
                                    <a:latin typeface="Cambria Math" panose="02040503050406030204" pitchFamily="18" charset="0"/>
                                  </a:rPr>
                                  <m:t>𝑣</m:t>
                                </m:r>
                              </m:e>
                              <m:sub>
                                <m:sSub>
                                  <m:sSubPr>
                                    <m:ctrlPr>
                                      <a:rPr lang="sv-SE"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1,</m:t>
                                    </m:r>
                                    <m:r>
                                      <a:rPr lang="en-US" sz="2000" i="1">
                                        <a:latin typeface="Cambria Math" panose="02040503050406030204" pitchFamily="18" charset="0"/>
                                      </a:rPr>
                                      <m:t>𝑜</m:t>
                                    </m:r>
                                  </m:sub>
                                </m:sSub>
                              </m:sub>
                              <m:sup>
                                <m:r>
                                  <a:rPr lang="en-US" sz="2000" i="1">
                                    <a:latin typeface="Cambria Math" panose="02040503050406030204" pitchFamily="18" charset="0"/>
                                  </a:rPr>
                                  <m:t>2</m:t>
                                </m:r>
                              </m:sup>
                            </m:sSubSup>
                            <m:r>
                              <a:rPr lang="en-US" sz="2000" i="1">
                                <a:latin typeface="Cambria Math" panose="02040503050406030204" pitchFamily="18" charset="0"/>
                              </a:rPr>
                              <m:t>+1−</m:t>
                            </m:r>
                            <m:sSub>
                              <m:sSubPr>
                                <m:ctrlPr>
                                  <a:rPr lang="sv-SE"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𝑜</m:t>
                                </m:r>
                              </m:sub>
                            </m:sSub>
                          </m:den>
                        </m:f>
                      </m:e>
                    </m:d>
                  </m:oMath>
                </a14:m>
                <a:r>
                  <a:rPr lang="en-US" sz="2000" dirty="0"/>
                  <a:t> </a:t>
                </a:r>
              </a:p>
              <a:p>
                <a:endParaRPr lang="en-GB" sz="2000" dirty="0"/>
              </a:p>
            </p:txBody>
          </p:sp>
        </mc:Choice>
        <mc:Fallback>
          <p:sp>
            <p:nvSpPr>
              <p:cNvPr id="3" name="Platshållare för innehåll 2">
                <a:extLst>
                  <a:ext uri="{FF2B5EF4-FFF2-40B4-BE49-F238E27FC236}">
                    <a16:creationId xmlns:a16="http://schemas.microsoft.com/office/drawing/2014/main" id="{0D6EE6F0-B220-164C-A01A-860610FB8F6C}"/>
                  </a:ext>
                </a:extLst>
              </p:cNvPr>
              <p:cNvSpPr>
                <a:spLocks noGrp="1" noRot="1" noChangeAspect="1" noMove="1" noResize="1" noEditPoints="1" noAdjustHandles="1" noChangeArrowheads="1" noChangeShapeType="1" noTextEdit="1"/>
              </p:cNvSpPr>
              <p:nvPr>
                <p:ph idx="1"/>
              </p:nvPr>
            </p:nvSpPr>
            <p:spPr>
              <a:xfrm>
                <a:off x="1440000" y="1685563"/>
                <a:ext cx="10515600" cy="4351338"/>
              </a:xfrm>
              <a:blipFill>
                <a:blip r:embed="rId3"/>
                <a:stretch>
                  <a:fillRect l="-362"/>
                </a:stretch>
              </a:blipFill>
            </p:spPr>
            <p:txBody>
              <a:bodyPr/>
              <a:lstStyle/>
              <a:p>
                <a:r>
                  <a:rPr lang="en-GB">
                    <a:noFill/>
                  </a:rPr>
                  <a:t> </a:t>
                </a:r>
              </a:p>
            </p:txBody>
          </p:sp>
        </mc:Fallback>
      </mc:AlternateContent>
    </p:spTree>
    <p:extLst>
      <p:ext uri="{BB962C8B-B14F-4D97-AF65-F5344CB8AC3E}">
        <p14:creationId xmlns:p14="http://schemas.microsoft.com/office/powerpoint/2010/main" val="400362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DFD012-BEE5-AB4E-9E30-46821442FE13}"/>
              </a:ext>
            </a:extLst>
          </p:cNvPr>
          <p:cNvSpPr>
            <a:spLocks noGrp="1"/>
          </p:cNvSpPr>
          <p:nvPr>
            <p:ph type="title"/>
          </p:nvPr>
        </p:nvSpPr>
        <p:spPr>
          <a:xfrm>
            <a:off x="1440000" y="360000"/>
            <a:ext cx="10515600" cy="1325563"/>
          </a:xfrm>
        </p:spPr>
        <p:txBody>
          <a:bodyPr/>
          <a:lstStyle/>
          <a:p>
            <a:r>
              <a:rPr lang="en-GB" dirty="0"/>
              <a:t>Simulation – Populations</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6D09C29F-A016-0349-BD20-540E3C5776E6}"/>
                  </a:ext>
                </a:extLst>
              </p:cNvPr>
              <p:cNvSpPr>
                <a:spLocks noGrp="1"/>
              </p:cNvSpPr>
              <p:nvPr>
                <p:ph idx="1"/>
              </p:nvPr>
            </p:nvSpPr>
            <p:spPr>
              <a:xfrm>
                <a:off x="1440000" y="1685563"/>
                <a:ext cx="8915400" cy="3777622"/>
              </a:xfrm>
            </p:spPr>
            <p:txBody>
              <a:bodyPr>
                <a:normAutofit/>
              </a:bodyPr>
              <a:lstStyle/>
              <a:p>
                <a:r>
                  <a:rPr lang="en-GB" sz="2000" dirty="0"/>
                  <a:t>We studied properties of estimates of the population mean, </a:t>
                </a:r>
                <a14:m>
                  <m:oMath xmlns:m="http://schemas.openxmlformats.org/officeDocument/2006/math">
                    <m:sSub>
                      <m:sSubPr>
                        <m:ctrlPr>
                          <a:rPr lang="sv-SE" sz="2000" i="1">
                            <a:latin typeface="Cambria Math" panose="02040503050406030204" pitchFamily="18" charset="0"/>
                          </a:rPr>
                        </m:ctrlPr>
                      </m:sSubPr>
                      <m:e>
                        <m:acc>
                          <m:accPr>
                            <m:chr m:val="̅"/>
                            <m:ctrlPr>
                              <a:rPr lang="sv-SE" sz="2000" i="1">
                                <a:latin typeface="Cambria Math" panose="02040503050406030204" pitchFamily="18" charset="0"/>
                              </a:rPr>
                            </m:ctrlPr>
                          </m:accPr>
                          <m:e>
                            <m:r>
                              <a:rPr lang="en-GB" sz="2000" i="1">
                                <a:latin typeface="Cambria Math" panose="02040503050406030204" pitchFamily="18" charset="0"/>
                              </a:rPr>
                              <m:t>𝑌</m:t>
                            </m:r>
                          </m:e>
                        </m:acc>
                      </m:e>
                      <m:sub>
                        <m:r>
                          <a:rPr lang="en-GB" sz="2000" i="1">
                            <a:latin typeface="Cambria Math" panose="02040503050406030204" pitchFamily="18" charset="0"/>
                          </a:rPr>
                          <m:t>𝑖</m:t>
                        </m:r>
                      </m:sub>
                    </m:sSub>
                  </m:oMath>
                </a14:m>
                <a:r>
                  <a:rPr lang="en-GB" sz="2000" dirty="0"/>
                  <a:t>, </a:t>
                </a:r>
                <a14:m>
                  <m:oMath xmlns:m="http://schemas.openxmlformats.org/officeDocument/2006/math">
                    <m:r>
                      <a:rPr lang="en-GB" sz="2000" i="1">
                        <a:latin typeface="Cambria Math" panose="02040503050406030204" pitchFamily="18" charset="0"/>
                      </a:rPr>
                      <m:t>𝑖</m:t>
                    </m:r>
                    <m:r>
                      <a:rPr lang="en-GB" sz="2000" i="1">
                        <a:latin typeface="Cambria Math" panose="02040503050406030204" pitchFamily="18" charset="0"/>
                      </a:rPr>
                      <m:t>=1,2,3</m:t>
                    </m:r>
                  </m:oMath>
                </a14:m>
                <a:r>
                  <a:rPr lang="en-GB" sz="2000" dirty="0"/>
                  <a:t>, of three study variables, labelled </a:t>
                </a:r>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𝑌</m:t>
                        </m:r>
                      </m:e>
                      <m:sub>
                        <m:r>
                          <a:rPr lang="en-GB" sz="2000" i="1">
                            <a:latin typeface="Cambria Math" panose="02040503050406030204" pitchFamily="18" charset="0"/>
                          </a:rPr>
                          <m:t>1</m:t>
                        </m:r>
                      </m:sub>
                    </m:sSub>
                  </m:oMath>
                </a14:m>
                <a:r>
                  <a:rPr lang="en-GB" sz="2000" dirty="0"/>
                  <a:t>, </a:t>
                </a:r>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𝑌</m:t>
                        </m:r>
                      </m:e>
                      <m:sub>
                        <m:r>
                          <a:rPr lang="en-GB" sz="2000" i="1">
                            <a:latin typeface="Cambria Math" panose="02040503050406030204" pitchFamily="18" charset="0"/>
                          </a:rPr>
                          <m:t>2</m:t>
                        </m:r>
                      </m:sub>
                    </m:sSub>
                  </m:oMath>
                </a14:m>
                <a:r>
                  <a:rPr lang="en-GB" sz="2000" dirty="0"/>
                  <a:t> and </a:t>
                </a:r>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𝑌</m:t>
                        </m:r>
                      </m:e>
                      <m:sub>
                        <m:r>
                          <a:rPr lang="en-GB" sz="2000" i="1">
                            <a:latin typeface="Cambria Math" panose="02040503050406030204" pitchFamily="18" charset="0"/>
                          </a:rPr>
                          <m:t>3</m:t>
                        </m:r>
                      </m:sub>
                    </m:sSub>
                    <m:r>
                      <a:rPr lang="en-GB" sz="2000" i="1">
                        <a:latin typeface="Cambria Math" panose="02040503050406030204" pitchFamily="18" charset="0"/>
                      </a:rPr>
                      <m:t> </m:t>
                    </m:r>
                  </m:oMath>
                </a14:m>
                <a:endParaRPr lang="en-GB" sz="2000" dirty="0"/>
              </a:p>
              <a:p>
                <a:r>
                  <a:rPr lang="en-GB" sz="2000" dirty="0"/>
                  <a:t>Each study variable was designed to incorporate different intensity of selection bias, this was achieved by constructing correlation between the study variable and the response propensity</a:t>
                </a:r>
                <a:r>
                  <a:rPr lang="sv-SE" sz="2000" dirty="0"/>
                  <a:t>, </a:t>
                </a:r>
                <a:r>
                  <a:rPr lang="sv-SE" sz="2000" dirty="0" err="1"/>
                  <a:t>denoted</a:t>
                </a:r>
                <a:r>
                  <a:rPr lang="sv-SE" sz="2000" dirty="0"/>
                  <a:t> </a:t>
                </a:r>
                <a14:m>
                  <m:oMath xmlns:m="http://schemas.openxmlformats.org/officeDocument/2006/math">
                    <m:sSub>
                      <m:sSubPr>
                        <m:ctrlPr>
                          <a:rPr lang="sv-SE" sz="2000" b="0" i="1" smtClean="0">
                            <a:latin typeface="Cambria Math" panose="02040503050406030204" pitchFamily="18" charset="0"/>
                          </a:rPr>
                        </m:ctrlPr>
                      </m:sSubPr>
                      <m:e>
                        <m:r>
                          <a:rPr lang="sv-SE" sz="2000" b="0" i="1" smtClean="0">
                            <a:latin typeface="Cambria Math" panose="02040503050406030204" pitchFamily="18" charset="0"/>
                          </a:rPr>
                          <m:t>𝜃</m:t>
                        </m:r>
                      </m:e>
                      <m:sub>
                        <m:r>
                          <a:rPr lang="sv-SE" sz="2000" b="0" i="1" smtClean="0">
                            <a:latin typeface="Cambria Math" panose="02040503050406030204" pitchFamily="18" charset="0"/>
                          </a:rPr>
                          <m:t>𝑘</m:t>
                        </m:r>
                      </m:sub>
                    </m:sSub>
                  </m:oMath>
                </a14:m>
                <a:r>
                  <a:rPr lang="en-GB" sz="2000" dirty="0"/>
                  <a:t>.</a:t>
                </a:r>
              </a:p>
              <a:p>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𝑌</m:t>
                        </m:r>
                      </m:e>
                      <m:sub>
                        <m:r>
                          <a:rPr lang="en-GB" sz="2000" i="1">
                            <a:latin typeface="Cambria Math" panose="02040503050406030204" pitchFamily="18" charset="0"/>
                          </a:rPr>
                          <m:t>1</m:t>
                        </m:r>
                      </m:sub>
                    </m:sSub>
                  </m:oMath>
                </a14:m>
                <a:r>
                  <a:rPr lang="en-GB" sz="2000" dirty="0"/>
                  <a:t> had high selection bias and excellent auxiliary information </a:t>
                </a:r>
              </a:p>
              <a:p>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𝑌</m:t>
                        </m:r>
                      </m:e>
                      <m:sub>
                        <m:r>
                          <a:rPr lang="en-GB" sz="2000" i="1">
                            <a:latin typeface="Cambria Math" panose="02040503050406030204" pitchFamily="18" charset="0"/>
                          </a:rPr>
                          <m:t>2</m:t>
                        </m:r>
                      </m:sub>
                    </m:sSub>
                  </m:oMath>
                </a14:m>
                <a:r>
                  <a:rPr lang="en-GB" sz="2000" dirty="0"/>
                  <a:t> had intermediate selection bias and moderate auxiliary information </a:t>
                </a:r>
              </a:p>
              <a:p>
                <a14:m>
                  <m:oMath xmlns:m="http://schemas.openxmlformats.org/officeDocument/2006/math">
                    <m:sSub>
                      <m:sSubPr>
                        <m:ctrlPr>
                          <a:rPr lang="sv-SE" sz="2000" i="1">
                            <a:latin typeface="Cambria Math" panose="02040503050406030204" pitchFamily="18" charset="0"/>
                          </a:rPr>
                        </m:ctrlPr>
                      </m:sSubPr>
                      <m:e>
                        <m:r>
                          <a:rPr lang="en-GB" sz="2000" i="1">
                            <a:latin typeface="Cambria Math" panose="02040503050406030204" pitchFamily="18" charset="0"/>
                          </a:rPr>
                          <m:t>𝑌</m:t>
                        </m:r>
                      </m:e>
                      <m:sub>
                        <m:r>
                          <a:rPr lang="en-GB" sz="2000" i="1">
                            <a:latin typeface="Cambria Math" panose="02040503050406030204" pitchFamily="18" charset="0"/>
                          </a:rPr>
                          <m:t>3</m:t>
                        </m:r>
                      </m:sub>
                    </m:sSub>
                  </m:oMath>
                </a14:m>
                <a:r>
                  <a:rPr lang="en-GB" sz="2000" dirty="0"/>
                  <a:t> had low selection bias and poor auxiliary information.</a:t>
                </a:r>
                <a:r>
                  <a:rPr lang="sv-SE" sz="2000" dirty="0">
                    <a:effectLst/>
                  </a:rPr>
                  <a:t> </a:t>
                </a:r>
                <a:endParaRPr lang="en-GB" sz="2000" dirty="0"/>
              </a:p>
            </p:txBody>
          </p:sp>
        </mc:Choice>
        <mc:Fallback>
          <p:sp>
            <p:nvSpPr>
              <p:cNvPr id="3" name="Platshållare för innehåll 2">
                <a:extLst>
                  <a:ext uri="{FF2B5EF4-FFF2-40B4-BE49-F238E27FC236}">
                    <a16:creationId xmlns:a16="http://schemas.microsoft.com/office/drawing/2014/main" id="{6D09C29F-A016-0349-BD20-540E3C5776E6}"/>
                  </a:ext>
                </a:extLst>
              </p:cNvPr>
              <p:cNvSpPr>
                <a:spLocks noGrp="1" noRot="1" noChangeAspect="1" noMove="1" noResize="1" noEditPoints="1" noAdjustHandles="1" noChangeArrowheads="1" noChangeShapeType="1" noTextEdit="1"/>
              </p:cNvSpPr>
              <p:nvPr>
                <p:ph idx="1"/>
              </p:nvPr>
            </p:nvSpPr>
            <p:spPr>
              <a:xfrm>
                <a:off x="1440000" y="1685563"/>
                <a:ext cx="8915400" cy="3777622"/>
              </a:xfrm>
              <a:blipFill>
                <a:blip r:embed="rId3"/>
                <a:stretch>
                  <a:fillRect l="-427" t="-1678" r="-128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graphicFrame>
            <p:nvGraphicFramePr>
              <p:cNvPr id="5" name="Tabell 4">
                <a:extLst>
                  <a:ext uri="{FF2B5EF4-FFF2-40B4-BE49-F238E27FC236}">
                    <a16:creationId xmlns:a16="http://schemas.microsoft.com/office/drawing/2014/main" id="{B8A08228-C421-B64D-AEB2-919B5B088F76}"/>
                  </a:ext>
                </a:extLst>
              </p:cNvPr>
              <p:cNvGraphicFramePr>
                <a:graphicFrameLocks noGrp="1"/>
              </p:cNvGraphicFramePr>
              <p:nvPr>
                <p:extLst>
                  <p:ext uri="{D42A27DB-BD31-4B8C-83A1-F6EECF244321}">
                    <p14:modId xmlns:p14="http://schemas.microsoft.com/office/powerpoint/2010/main" val="3052481697"/>
                  </p:ext>
                </p:extLst>
              </p:nvPr>
            </p:nvGraphicFramePr>
            <p:xfrm>
              <a:off x="1440000" y="4559934"/>
              <a:ext cx="9832838" cy="1447190"/>
            </p:xfrm>
            <a:graphic>
              <a:graphicData uri="http://schemas.openxmlformats.org/drawingml/2006/table">
                <a:tbl>
                  <a:tblPr firstRow="1" firstCol="1" bandRow="1">
                    <a:tableStyleId>{5C22544A-7EE6-4342-B048-85BDC9FD1C3A}</a:tableStyleId>
                  </a:tblPr>
                  <a:tblGrid>
                    <a:gridCol w="1777323">
                      <a:extLst>
                        <a:ext uri="{9D8B030D-6E8A-4147-A177-3AD203B41FA5}">
                          <a16:colId xmlns:a16="http://schemas.microsoft.com/office/drawing/2014/main" val="3105623304"/>
                        </a:ext>
                      </a:extLst>
                    </a:gridCol>
                    <a:gridCol w="3197765">
                      <a:extLst>
                        <a:ext uri="{9D8B030D-6E8A-4147-A177-3AD203B41FA5}">
                          <a16:colId xmlns:a16="http://schemas.microsoft.com/office/drawing/2014/main" val="64560072"/>
                        </a:ext>
                      </a:extLst>
                    </a:gridCol>
                    <a:gridCol w="2643187">
                      <a:extLst>
                        <a:ext uri="{9D8B030D-6E8A-4147-A177-3AD203B41FA5}">
                          <a16:colId xmlns:a16="http://schemas.microsoft.com/office/drawing/2014/main" val="4188424860"/>
                        </a:ext>
                      </a:extLst>
                    </a:gridCol>
                    <a:gridCol w="1157288">
                      <a:extLst>
                        <a:ext uri="{9D8B030D-6E8A-4147-A177-3AD203B41FA5}">
                          <a16:colId xmlns:a16="http://schemas.microsoft.com/office/drawing/2014/main" val="1463464864"/>
                        </a:ext>
                      </a:extLst>
                    </a:gridCol>
                    <a:gridCol w="1057275">
                      <a:extLst>
                        <a:ext uri="{9D8B030D-6E8A-4147-A177-3AD203B41FA5}">
                          <a16:colId xmlns:a16="http://schemas.microsoft.com/office/drawing/2014/main" val="3473525225"/>
                        </a:ext>
                      </a:extLst>
                    </a:gridCol>
                  </a:tblGrid>
                  <a:tr h="294462">
                    <a:tc>
                      <a:txBody>
                        <a:bodyPr/>
                        <a:lstStyle/>
                        <a:p>
                          <a:pPr>
                            <a:spcAft>
                              <a:spcPts val="0"/>
                            </a:spcAft>
                          </a:pPr>
                          <a:r>
                            <a:rPr lang="en-GB" sz="1800">
                              <a:effectLst/>
                            </a:rPr>
                            <a:t>Label of study variable</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a:effectLst/>
                            </a:rPr>
                            <a:t>Regression, k =1,2, … N</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a:effectLst/>
                            </a:rPr>
                            <a:t>Distribution of </a:t>
                          </a:r>
                          <a14:m>
                            <m:oMath xmlns:m="http://schemas.openxmlformats.org/officeDocument/2006/math">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en-GB" sz="1800">
                                      <a:effectLst/>
                                      <a:latin typeface="Cambria Math" panose="02040503050406030204" pitchFamily="18" charset="0"/>
                                    </a:rPr>
                                    <m:t>𝑖𝑘</m:t>
                                  </m:r>
                                </m:sub>
                              </m:sSub>
                            </m:oMath>
                          </a14:m>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𝑐𝑜𝑟</m:t>
                                </m:r>
                                <m:r>
                                  <a:rPr lang="en-GB" sz="1800">
                                    <a:effectLst/>
                                    <a:latin typeface="Cambria Math" panose="02040503050406030204" pitchFamily="18" charset="0"/>
                                  </a:rPr>
                                  <m:t>(</m:t>
                                </m:r>
                                <m:r>
                                  <a:rPr lang="en-GB" sz="1800">
                                    <a:effectLst/>
                                    <a:latin typeface="Cambria Math" panose="02040503050406030204" pitchFamily="18" charset="0"/>
                                  </a:rPr>
                                  <m:t>𝜃</m:t>
                                </m:r>
                                <m:r>
                                  <a:rPr lang="en-GB" sz="1800">
                                    <a:effectLst/>
                                    <a:latin typeface="Cambria Math" panose="02040503050406030204" pitchFamily="18" charset="0"/>
                                  </a:rPr>
                                  <m:t>,</m:t>
                                </m:r>
                                <m:r>
                                  <a:rPr lang="en-GB" sz="1800">
                                    <a:effectLst/>
                                    <a:latin typeface="Cambria Math" panose="02040503050406030204" pitchFamily="18" charset="0"/>
                                  </a:rPr>
                                  <m:t>𝑦</m:t>
                                </m:r>
                                <m:r>
                                  <a:rPr lang="en-GB" sz="1800">
                                    <a:effectLst/>
                                    <a:latin typeface="Cambria Math" panose="02040503050406030204" pitchFamily="18" charset="0"/>
                                  </a:rPr>
                                  <m:t>)</m:t>
                                </m:r>
                              </m:oMath>
                            </m:oMathPara>
                          </a14:m>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Para xmlns:m="http://schemas.openxmlformats.org/officeDocument/2006/math">
                              <m:oMathParaPr>
                                <m:jc m:val="centerGroup"/>
                              </m:oMathParaPr>
                              <m:oMath xmlns:m="http://schemas.openxmlformats.org/officeDocument/2006/math">
                                <m:r>
                                  <a:rPr lang="en-GB" sz="1800" smtClean="0">
                                    <a:effectLst/>
                                    <a:latin typeface="Cambria Math" panose="02040503050406030204" pitchFamily="18" charset="0"/>
                                  </a:rPr>
                                  <m:t>𝑐𝑜𝑟</m:t>
                                </m:r>
                                <m:r>
                                  <a:rPr lang="en-GB" sz="1800" smtClean="0">
                                    <a:effectLst/>
                                    <a:latin typeface="Cambria Math" panose="02040503050406030204" pitchFamily="18" charset="0"/>
                                  </a:rPr>
                                  <m:t>(</m:t>
                                </m:r>
                                <m:r>
                                  <m:rPr>
                                    <m:sty m:val="p"/>
                                  </m:rPr>
                                  <a:rPr lang="sv-SE" sz="1800" b="0" i="0" smtClean="0">
                                    <a:effectLst/>
                                    <a:latin typeface="Cambria Math" panose="02040503050406030204" pitchFamily="18" charset="0"/>
                                  </a:rPr>
                                  <m:t>x</m:t>
                                </m:r>
                                <m:r>
                                  <a:rPr lang="en-GB" sz="1800">
                                    <a:effectLst/>
                                    <a:latin typeface="Cambria Math" panose="02040503050406030204" pitchFamily="18" charset="0"/>
                                  </a:rPr>
                                  <m:t>,</m:t>
                                </m:r>
                                <m:r>
                                  <a:rPr lang="en-GB" sz="1800">
                                    <a:effectLst/>
                                    <a:latin typeface="Cambria Math" panose="02040503050406030204" pitchFamily="18" charset="0"/>
                                  </a:rPr>
                                  <m:t>𝑦</m:t>
                                </m:r>
                                <m:r>
                                  <a:rPr lang="en-GB" sz="1800">
                                    <a:effectLst/>
                                    <a:latin typeface="Cambria Math" panose="02040503050406030204" pitchFamily="18" charset="0"/>
                                  </a:rPr>
                                  <m:t>)</m:t>
                                </m:r>
                              </m:oMath>
                            </m:oMathPara>
                          </a14:m>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9455705"/>
                      </a:ext>
                    </a:extLst>
                  </a:tr>
                  <a:tr h="294462">
                    <a:tc>
                      <a:txBody>
                        <a:bodyPr/>
                        <a:lstStyle/>
                        <a:p>
                          <a:pPr>
                            <a:spcAft>
                              <a:spcPts val="0"/>
                            </a:spcAft>
                          </a:pPr>
                          <a:r>
                            <a:rPr lang="en-GB" sz="1800">
                              <a:effectLst/>
                            </a:rPr>
                            <a:t>Y1</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𝑦</m:t>
                                  </m:r>
                                </m:e>
                                <m:sub>
                                  <m:r>
                                    <a:rPr lang="en-GB" sz="1800">
                                      <a:effectLst/>
                                      <a:latin typeface="Cambria Math" panose="02040503050406030204" pitchFamily="18" charset="0"/>
                                    </a:rPr>
                                    <m:t>1</m:t>
                                  </m:r>
                                  <m:r>
                                    <a:rPr lang="en-GB" sz="1800">
                                      <a:effectLst/>
                                      <a:latin typeface="Cambria Math" panose="02040503050406030204" pitchFamily="18" charset="0"/>
                                    </a:rPr>
                                    <m:t>𝑘</m:t>
                                  </m:r>
                                </m:sub>
                              </m:sSub>
                              <m:r>
                                <a:rPr lang="en-GB" sz="1800">
                                  <a:effectLst/>
                                  <a:latin typeface="Cambria Math" panose="02040503050406030204" pitchFamily="18" charset="0"/>
                                </a:rPr>
                                <m:t>=</m:t>
                              </m:r>
                              <m:func>
                                <m:funcPr>
                                  <m:ctrlPr>
                                    <a:rPr lang="sv-SE" sz="1800" i="1">
                                      <a:effectLst/>
                                      <a:latin typeface="Cambria Math" panose="02040503050406030204" pitchFamily="18" charset="0"/>
                                    </a:rPr>
                                  </m:ctrlPr>
                                </m:funcPr>
                                <m:fName>
                                  <m:r>
                                    <m:rPr>
                                      <m:sty m:val="p"/>
                                    </m:rPr>
                                    <a:rPr lang="en-GB" sz="1800">
                                      <a:effectLst/>
                                      <a:latin typeface="Cambria Math" panose="02040503050406030204" pitchFamily="18" charset="0"/>
                                    </a:rPr>
                                    <m:t>max</m:t>
                                  </m:r>
                                </m:fName>
                                <m:e>
                                  <m:d>
                                    <m:dPr>
                                      <m:ctrlPr>
                                        <a:rPr lang="sv-SE" sz="1800" i="1">
                                          <a:effectLst/>
                                          <a:latin typeface="Cambria Math" panose="02040503050406030204" pitchFamily="18" charset="0"/>
                                        </a:rPr>
                                      </m:ctrlPr>
                                    </m:dPr>
                                    <m:e>
                                      <m:r>
                                        <a:rPr lang="en-GB" sz="1800">
                                          <a:effectLst/>
                                          <a:latin typeface="Cambria Math" panose="02040503050406030204" pitchFamily="18" charset="0"/>
                                        </a:rPr>
                                        <m:t>0,1+2</m:t>
                                      </m:r>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𝑥</m:t>
                                          </m:r>
                                        </m:e>
                                        <m:sub>
                                          <m:r>
                                            <a:rPr lang="en-GB" sz="1800">
                                              <a:effectLst/>
                                              <a:latin typeface="Cambria Math" panose="02040503050406030204" pitchFamily="18" charset="0"/>
                                            </a:rPr>
                                            <m:t>𝑘</m:t>
                                          </m:r>
                                        </m:sub>
                                      </m:sSub>
                                      <m:r>
                                        <a:rPr lang="en-GB" sz="1800">
                                          <a:effectLst/>
                                          <a:latin typeface="Cambria Math" panose="02040503050406030204" pitchFamily="18" charset="0"/>
                                        </a:rPr>
                                        <m:t>+</m:t>
                                      </m:r>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en-GB" sz="1800">
                                              <a:effectLst/>
                                              <a:latin typeface="Cambria Math" panose="02040503050406030204" pitchFamily="18" charset="0"/>
                                            </a:rPr>
                                            <m:t>1</m:t>
                                          </m:r>
                                          <m:r>
                                            <a:rPr lang="en-GB" sz="1800">
                                              <a:effectLst/>
                                              <a:latin typeface="Cambria Math" panose="02040503050406030204" pitchFamily="18" charset="0"/>
                                            </a:rPr>
                                            <m:t>𝑘</m:t>
                                          </m:r>
                                        </m:sub>
                                      </m:sSub>
                                    </m:e>
                                  </m:d>
                                </m:e>
                              </m:func>
                            </m:oMath>
                          </a14:m>
                          <a:r>
                            <a:rPr lang="en-GB" sz="1800">
                              <a:effectLst/>
                            </a:rPr>
                            <a:t> </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1800">
                              <a:effectLst/>
                            </a:rPr>
                            <a:t>Normal, </a:t>
                          </a:r>
                          <a14:m>
                            <m:oMath xmlns:m="http://schemas.openxmlformats.org/officeDocument/2006/math">
                              <m:r>
                                <a:rPr lang="en-GB" sz="1800">
                                  <a:effectLst/>
                                  <a:latin typeface="Cambria Math" panose="02040503050406030204" pitchFamily="18" charset="0"/>
                                </a:rPr>
                                <m:t>𝑉</m:t>
                              </m:r>
                              <m:d>
                                <m:dPr>
                                  <m:ctrlPr>
                                    <a:rPr lang="sv-SE" sz="1800" i="1">
                                      <a:effectLst/>
                                      <a:latin typeface="Cambria Math" panose="02040503050406030204" pitchFamily="18" charset="0"/>
                                    </a:rPr>
                                  </m:ctrlPr>
                                </m:dPr>
                                <m:e>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en-GB" sz="1800">
                                          <a:effectLst/>
                                          <a:latin typeface="Cambria Math" panose="02040503050406030204" pitchFamily="18" charset="0"/>
                                        </a:rPr>
                                        <m:t>𝑙𝑘</m:t>
                                      </m:r>
                                    </m:sub>
                                  </m:sSub>
                                </m:e>
                              </m:d>
                              <m:r>
                                <a:rPr lang="sv-SE" sz="1800">
                                  <a:effectLst/>
                                  <a:latin typeface="Cambria Math" panose="02040503050406030204" pitchFamily="18" charset="0"/>
                                </a:rPr>
                                <m:t>=</m:t>
                              </m:r>
                              <m:sSubSup>
                                <m:sSubSupPr>
                                  <m:ctrlPr>
                                    <a:rPr lang="sv-SE" sz="1800" i="1">
                                      <a:effectLst/>
                                      <a:latin typeface="Cambria Math" panose="02040503050406030204" pitchFamily="18" charset="0"/>
                                    </a:rPr>
                                  </m:ctrlPr>
                                </m:sSubSupPr>
                                <m:e>
                                  <m:r>
                                    <a:rPr lang="sv-SE" sz="1800">
                                      <a:effectLst/>
                                      <a:latin typeface="Cambria Math" panose="02040503050406030204" pitchFamily="18" charset="0"/>
                                    </a:rPr>
                                    <m:t>𝜎</m:t>
                                  </m:r>
                                </m:e>
                                <m:sub>
                                  <m:r>
                                    <a:rPr lang="sv-SE" sz="1800">
                                      <a:effectLst/>
                                      <a:latin typeface="Cambria Math" panose="02040503050406030204" pitchFamily="18" charset="0"/>
                                    </a:rPr>
                                    <m:t>1</m:t>
                                  </m:r>
                                </m:sub>
                                <m:sup>
                                  <m:r>
                                    <a:rPr lang="sv-SE" sz="1800">
                                      <a:effectLst/>
                                      <a:latin typeface="Cambria Math" panose="02040503050406030204" pitchFamily="18" charset="0"/>
                                    </a:rPr>
                                    <m:t>2</m:t>
                                  </m:r>
                                </m:sup>
                              </m:sSubSup>
                              <m:sSubSup>
                                <m:sSubSupPr>
                                  <m:ctrlPr>
                                    <a:rPr lang="sv-SE" sz="1800" i="1">
                                      <a:effectLst/>
                                      <a:latin typeface="Cambria Math" panose="02040503050406030204" pitchFamily="18" charset="0"/>
                                    </a:rPr>
                                  </m:ctrlPr>
                                </m:sSubSupPr>
                                <m:e>
                                  <m:r>
                                    <a:rPr lang="en-GB" sz="1800">
                                      <a:effectLst/>
                                      <a:latin typeface="Cambria Math" panose="02040503050406030204" pitchFamily="18" charset="0"/>
                                    </a:rPr>
                                    <m:t>𝑥</m:t>
                                  </m:r>
                                </m:e>
                                <m:sub>
                                  <m:r>
                                    <a:rPr lang="en-GB" sz="1800">
                                      <a:effectLst/>
                                      <a:latin typeface="Cambria Math" panose="02040503050406030204" pitchFamily="18" charset="0"/>
                                    </a:rPr>
                                    <m:t>𝑘</m:t>
                                  </m:r>
                                </m:sub>
                                <m:sup>
                                  <m:r>
                                    <a:rPr lang="sv-SE" sz="1800">
                                      <a:effectLst/>
                                      <a:latin typeface="Cambria Math" panose="02040503050406030204" pitchFamily="18" charset="0"/>
                                    </a:rPr>
                                    <m:t>0.5</m:t>
                                  </m:r>
                                </m:sup>
                              </m:sSubSup>
                            </m:oMath>
                          </a14:m>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a:effectLst/>
                            </a:rPr>
                            <a:t>0.857</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dirty="0">
                              <a:effectLst/>
                            </a:rPr>
                            <a:t>0.849</a:t>
                          </a:r>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0569015"/>
                      </a:ext>
                    </a:extLst>
                  </a:tr>
                  <a:tr h="294462">
                    <a:tc>
                      <a:txBody>
                        <a:bodyPr/>
                        <a:lstStyle/>
                        <a:p>
                          <a:pPr>
                            <a:spcAft>
                              <a:spcPts val="0"/>
                            </a:spcAft>
                          </a:pPr>
                          <a:r>
                            <a:rPr lang="en-GB" sz="1800" dirty="0">
                              <a:effectLst/>
                            </a:rPr>
                            <a:t>Y2</a:t>
                          </a:r>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𝑦</m:t>
                                  </m:r>
                                </m:e>
                                <m:sub>
                                  <m:r>
                                    <a:rPr lang="en-GB" sz="1800">
                                      <a:effectLst/>
                                      <a:latin typeface="Cambria Math" panose="02040503050406030204" pitchFamily="18" charset="0"/>
                                    </a:rPr>
                                    <m:t>2</m:t>
                                  </m:r>
                                  <m:r>
                                    <a:rPr lang="en-GB" sz="1800">
                                      <a:effectLst/>
                                      <a:latin typeface="Cambria Math" panose="02040503050406030204" pitchFamily="18" charset="0"/>
                                    </a:rPr>
                                    <m:t>𝑘</m:t>
                                  </m:r>
                                </m:sub>
                              </m:sSub>
                              <m:r>
                                <a:rPr lang="en-GB" sz="1800">
                                  <a:effectLst/>
                                  <a:latin typeface="Cambria Math" panose="02040503050406030204" pitchFamily="18" charset="0"/>
                                </a:rPr>
                                <m:t>=</m:t>
                              </m:r>
                              <m:func>
                                <m:funcPr>
                                  <m:ctrlPr>
                                    <a:rPr lang="sv-SE" sz="1800" i="1">
                                      <a:effectLst/>
                                      <a:latin typeface="Cambria Math" panose="02040503050406030204" pitchFamily="18" charset="0"/>
                                    </a:rPr>
                                  </m:ctrlPr>
                                </m:funcPr>
                                <m:fName>
                                  <m:r>
                                    <m:rPr>
                                      <m:sty m:val="p"/>
                                    </m:rPr>
                                    <a:rPr lang="en-GB" sz="1800">
                                      <a:effectLst/>
                                      <a:latin typeface="Cambria Math" panose="02040503050406030204" pitchFamily="18" charset="0"/>
                                    </a:rPr>
                                    <m:t>max</m:t>
                                  </m:r>
                                </m:fName>
                                <m:e>
                                  <m:d>
                                    <m:dPr>
                                      <m:ctrlPr>
                                        <a:rPr lang="sv-SE" sz="1800" i="1">
                                          <a:effectLst/>
                                          <a:latin typeface="Cambria Math" panose="02040503050406030204" pitchFamily="18" charset="0"/>
                                        </a:rPr>
                                      </m:ctrlPr>
                                    </m:dPr>
                                    <m:e>
                                      <m:r>
                                        <a:rPr lang="en-GB" sz="1800">
                                          <a:effectLst/>
                                          <a:latin typeface="Cambria Math" panose="02040503050406030204" pitchFamily="18" charset="0"/>
                                        </a:rPr>
                                        <m:t>0, 6+2</m:t>
                                      </m:r>
                                      <m:sSubSup>
                                        <m:sSubSupPr>
                                          <m:ctrlPr>
                                            <a:rPr lang="sv-SE" sz="1800" i="1">
                                              <a:effectLst/>
                                              <a:latin typeface="Cambria Math" panose="02040503050406030204" pitchFamily="18" charset="0"/>
                                            </a:rPr>
                                          </m:ctrlPr>
                                        </m:sSubSupPr>
                                        <m:e>
                                          <m:r>
                                            <a:rPr lang="en-GB" sz="1800">
                                              <a:effectLst/>
                                              <a:latin typeface="Cambria Math" panose="02040503050406030204" pitchFamily="18" charset="0"/>
                                            </a:rPr>
                                            <m:t>𝑥</m:t>
                                          </m:r>
                                        </m:e>
                                        <m:sub>
                                          <m:r>
                                            <a:rPr lang="en-GB" sz="1800">
                                              <a:effectLst/>
                                              <a:latin typeface="Cambria Math" panose="02040503050406030204" pitchFamily="18" charset="0"/>
                                            </a:rPr>
                                            <m:t>𝑘</m:t>
                                          </m:r>
                                        </m:sub>
                                        <m:sup>
                                          <m:r>
                                            <a:rPr lang="en-GB" sz="1800">
                                              <a:effectLst/>
                                              <a:latin typeface="Cambria Math" panose="02040503050406030204" pitchFamily="18" charset="0"/>
                                            </a:rPr>
                                            <m:t>0.5</m:t>
                                          </m:r>
                                        </m:sup>
                                      </m:sSubSup>
                                      <m:r>
                                        <a:rPr lang="en-GB" sz="1800">
                                          <a:effectLst/>
                                          <a:latin typeface="Cambria Math" panose="02040503050406030204" pitchFamily="18" charset="0"/>
                                        </a:rPr>
                                        <m:t>+</m:t>
                                      </m:r>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en-GB" sz="1800">
                                              <a:effectLst/>
                                              <a:latin typeface="Cambria Math" panose="02040503050406030204" pitchFamily="18" charset="0"/>
                                            </a:rPr>
                                            <m:t>2</m:t>
                                          </m:r>
                                          <m:r>
                                            <a:rPr lang="en-GB" sz="1800">
                                              <a:effectLst/>
                                              <a:latin typeface="Cambria Math" panose="02040503050406030204" pitchFamily="18" charset="0"/>
                                            </a:rPr>
                                            <m:t>𝑘</m:t>
                                          </m:r>
                                        </m:sub>
                                      </m:sSub>
                                    </m:e>
                                  </m:d>
                                </m:e>
                              </m:func>
                            </m:oMath>
                          </a14:m>
                          <a:r>
                            <a:rPr lang="en-GB" sz="1800">
                              <a:effectLst/>
                            </a:rPr>
                            <a:t> </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1800" dirty="0">
                              <a:effectLst/>
                            </a:rPr>
                            <a:t>Normal, </a:t>
                          </a:r>
                          <a14:m>
                            <m:oMath xmlns:m="http://schemas.openxmlformats.org/officeDocument/2006/math">
                              <m:r>
                                <a:rPr lang="en-GB" sz="1800">
                                  <a:effectLst/>
                                  <a:latin typeface="Cambria Math" panose="02040503050406030204" pitchFamily="18" charset="0"/>
                                </a:rPr>
                                <m:t>𝑉</m:t>
                              </m:r>
                              <m:d>
                                <m:dPr>
                                  <m:ctrlPr>
                                    <a:rPr lang="sv-SE" sz="1800" i="1">
                                      <a:effectLst/>
                                      <a:latin typeface="Cambria Math" panose="02040503050406030204" pitchFamily="18" charset="0"/>
                                    </a:rPr>
                                  </m:ctrlPr>
                                </m:dPr>
                                <m:e>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sv-SE" sz="1800">
                                          <a:effectLst/>
                                          <a:latin typeface="Cambria Math" panose="02040503050406030204" pitchFamily="18" charset="0"/>
                                        </a:rPr>
                                        <m:t>2</m:t>
                                      </m:r>
                                      <m:r>
                                        <a:rPr lang="en-GB" sz="1800">
                                          <a:effectLst/>
                                          <a:latin typeface="Cambria Math" panose="02040503050406030204" pitchFamily="18" charset="0"/>
                                        </a:rPr>
                                        <m:t>𝑘</m:t>
                                      </m:r>
                                    </m:sub>
                                  </m:sSub>
                                </m:e>
                              </m:d>
                              <m:r>
                                <a:rPr lang="sv-SE" sz="1800">
                                  <a:effectLst/>
                                  <a:latin typeface="Cambria Math" panose="02040503050406030204" pitchFamily="18" charset="0"/>
                                </a:rPr>
                                <m:t>=</m:t>
                              </m:r>
                              <m:sSubSup>
                                <m:sSubSupPr>
                                  <m:ctrlPr>
                                    <a:rPr lang="sv-SE" sz="1800" i="1">
                                      <a:effectLst/>
                                      <a:latin typeface="Cambria Math" panose="02040503050406030204" pitchFamily="18" charset="0"/>
                                    </a:rPr>
                                  </m:ctrlPr>
                                </m:sSubSupPr>
                                <m:e>
                                  <m:r>
                                    <a:rPr lang="sv-SE" sz="1800">
                                      <a:effectLst/>
                                      <a:latin typeface="Cambria Math" panose="02040503050406030204" pitchFamily="18" charset="0"/>
                                    </a:rPr>
                                    <m:t>𝜎</m:t>
                                  </m:r>
                                </m:e>
                                <m:sub>
                                  <m:r>
                                    <a:rPr lang="sv-SE" sz="1800">
                                      <a:effectLst/>
                                      <a:latin typeface="Cambria Math" panose="02040503050406030204" pitchFamily="18" charset="0"/>
                                    </a:rPr>
                                    <m:t>2</m:t>
                                  </m:r>
                                </m:sub>
                                <m:sup>
                                  <m:r>
                                    <a:rPr lang="sv-SE" sz="1800">
                                      <a:effectLst/>
                                      <a:latin typeface="Cambria Math" panose="02040503050406030204" pitchFamily="18" charset="0"/>
                                    </a:rPr>
                                    <m:t>2</m:t>
                                  </m:r>
                                </m:sup>
                              </m:sSubSup>
                              <m:sSubSup>
                                <m:sSubSupPr>
                                  <m:ctrlPr>
                                    <a:rPr lang="sv-SE" sz="1800" i="1">
                                      <a:effectLst/>
                                      <a:latin typeface="Cambria Math" panose="02040503050406030204" pitchFamily="18" charset="0"/>
                                    </a:rPr>
                                  </m:ctrlPr>
                                </m:sSubSupPr>
                                <m:e>
                                  <m:r>
                                    <a:rPr lang="en-GB" sz="1800">
                                      <a:effectLst/>
                                      <a:latin typeface="Cambria Math" panose="02040503050406030204" pitchFamily="18" charset="0"/>
                                    </a:rPr>
                                    <m:t>𝑥</m:t>
                                  </m:r>
                                </m:e>
                                <m:sub>
                                  <m:r>
                                    <a:rPr lang="en-GB" sz="1800">
                                      <a:effectLst/>
                                      <a:latin typeface="Cambria Math" panose="02040503050406030204" pitchFamily="18" charset="0"/>
                                    </a:rPr>
                                    <m:t>𝑘</m:t>
                                  </m:r>
                                </m:sub>
                                <m:sup>
                                  <m:r>
                                    <a:rPr lang="sv-SE" sz="1800">
                                      <a:effectLst/>
                                      <a:latin typeface="Cambria Math" panose="02040503050406030204" pitchFamily="18" charset="0"/>
                                    </a:rPr>
                                    <m:t>0.5</m:t>
                                  </m:r>
                                </m:sup>
                              </m:sSubSup>
                            </m:oMath>
                          </a14:m>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a:effectLst/>
                            </a:rPr>
                            <a:t>0.446</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dirty="0">
                              <a:effectLst/>
                            </a:rPr>
                            <a:t>0.444</a:t>
                          </a:r>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252235"/>
                      </a:ext>
                    </a:extLst>
                  </a:tr>
                  <a:tr h="294462">
                    <a:tc>
                      <a:txBody>
                        <a:bodyPr/>
                        <a:lstStyle/>
                        <a:p>
                          <a:pPr>
                            <a:spcAft>
                              <a:spcPts val="0"/>
                            </a:spcAft>
                          </a:pPr>
                          <a:r>
                            <a:rPr lang="en-GB" sz="1800" dirty="0">
                              <a:effectLst/>
                            </a:rPr>
                            <a:t>Y3</a:t>
                          </a:r>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14:m>
                            <m:oMath xmlns:m="http://schemas.openxmlformats.org/officeDocument/2006/math">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𝑦</m:t>
                                  </m:r>
                                </m:e>
                                <m:sub>
                                  <m:r>
                                    <a:rPr lang="en-GB" sz="1800">
                                      <a:effectLst/>
                                      <a:latin typeface="Cambria Math" panose="02040503050406030204" pitchFamily="18" charset="0"/>
                                    </a:rPr>
                                    <m:t>3</m:t>
                                  </m:r>
                                  <m:r>
                                    <a:rPr lang="en-GB" sz="1800">
                                      <a:effectLst/>
                                      <a:latin typeface="Cambria Math" panose="02040503050406030204" pitchFamily="18" charset="0"/>
                                    </a:rPr>
                                    <m:t>𝑘</m:t>
                                  </m:r>
                                </m:sub>
                              </m:sSub>
                              <m:r>
                                <a:rPr lang="en-GB" sz="1800">
                                  <a:effectLst/>
                                  <a:latin typeface="Cambria Math" panose="02040503050406030204" pitchFamily="18" charset="0"/>
                                </a:rPr>
                                <m:t>=</m:t>
                              </m:r>
                              <m:r>
                                <m:rPr>
                                  <m:sty m:val="p"/>
                                </m:rPr>
                                <a:rPr lang="en-GB" sz="1800">
                                  <a:effectLst/>
                                  <a:latin typeface="Cambria Math" panose="02040503050406030204" pitchFamily="18" charset="0"/>
                                </a:rPr>
                                <m:t>max</m:t>
                              </m:r>
                              <m:r>
                                <a:rPr lang="en-GB" sz="1800">
                                  <a:effectLst/>
                                  <a:latin typeface="Cambria Math" panose="02040503050406030204" pitchFamily="18" charset="0"/>
                                </a:rPr>
                                <m:t>⁡(0,500+</m:t>
                              </m:r>
                              <m:sSubSup>
                                <m:sSubSupPr>
                                  <m:ctrlPr>
                                    <a:rPr lang="sv-SE" sz="1800" i="1">
                                      <a:effectLst/>
                                      <a:latin typeface="Cambria Math" panose="02040503050406030204" pitchFamily="18" charset="0"/>
                                    </a:rPr>
                                  </m:ctrlPr>
                                </m:sSubSupPr>
                                <m:e>
                                  <m:r>
                                    <a:rPr lang="en-GB" sz="1800">
                                      <a:effectLst/>
                                      <a:latin typeface="Cambria Math" panose="02040503050406030204" pitchFamily="18" charset="0"/>
                                    </a:rPr>
                                    <m:t>𝑥</m:t>
                                  </m:r>
                                </m:e>
                                <m:sub>
                                  <m:r>
                                    <a:rPr lang="en-GB" sz="1800">
                                      <a:effectLst/>
                                      <a:latin typeface="Cambria Math" panose="02040503050406030204" pitchFamily="18" charset="0"/>
                                    </a:rPr>
                                    <m:t>𝑘</m:t>
                                  </m:r>
                                </m:sub>
                                <m:sup>
                                  <m:r>
                                    <a:rPr lang="en-GB" sz="1800">
                                      <a:effectLst/>
                                      <a:latin typeface="Cambria Math" panose="02040503050406030204" pitchFamily="18" charset="0"/>
                                    </a:rPr>
                                    <m:t>0.3</m:t>
                                  </m:r>
                                </m:sup>
                              </m:sSubSup>
                              <m:r>
                                <a:rPr lang="en-GB" sz="1800">
                                  <a:effectLst/>
                                  <a:latin typeface="Cambria Math" panose="02040503050406030204" pitchFamily="18" charset="0"/>
                                </a:rPr>
                                <m:t>+</m:t>
                              </m:r>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en-GB" sz="1800">
                                      <a:effectLst/>
                                      <a:latin typeface="Cambria Math" panose="02040503050406030204" pitchFamily="18" charset="0"/>
                                    </a:rPr>
                                    <m:t>3</m:t>
                                  </m:r>
                                  <m:r>
                                    <a:rPr lang="en-GB" sz="1800">
                                      <a:effectLst/>
                                      <a:latin typeface="Cambria Math" panose="02040503050406030204" pitchFamily="18" charset="0"/>
                                    </a:rPr>
                                    <m:t>𝑘</m:t>
                                  </m:r>
                                </m:sub>
                              </m:sSub>
                              <m:r>
                                <a:rPr lang="en-GB" sz="1800">
                                  <a:effectLst/>
                                  <a:latin typeface="Cambria Math" panose="02040503050406030204" pitchFamily="18" charset="0"/>
                                </a:rPr>
                                <m:t>)</m:t>
                              </m:r>
                            </m:oMath>
                          </a14:m>
                          <a:r>
                            <a:rPr lang="en-GB" sz="1800">
                              <a:effectLst/>
                            </a:rPr>
                            <a:t> </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sv-SE" sz="1800" dirty="0">
                              <a:effectLst/>
                            </a:rPr>
                            <a:t>Normal, </a:t>
                          </a:r>
                          <a14:m>
                            <m:oMath xmlns:m="http://schemas.openxmlformats.org/officeDocument/2006/math">
                              <m:r>
                                <a:rPr lang="en-GB" sz="1800">
                                  <a:effectLst/>
                                  <a:latin typeface="Cambria Math" panose="02040503050406030204" pitchFamily="18" charset="0"/>
                                </a:rPr>
                                <m:t>𝑉</m:t>
                              </m:r>
                              <m:d>
                                <m:dPr>
                                  <m:ctrlPr>
                                    <a:rPr lang="sv-SE" sz="1800" i="1">
                                      <a:effectLst/>
                                      <a:latin typeface="Cambria Math" panose="02040503050406030204" pitchFamily="18" charset="0"/>
                                    </a:rPr>
                                  </m:ctrlPr>
                                </m:dPr>
                                <m:e>
                                  <m:sSub>
                                    <m:sSubPr>
                                      <m:ctrlPr>
                                        <a:rPr lang="sv-SE" sz="1800" i="1">
                                          <a:effectLst/>
                                          <a:latin typeface="Cambria Math" panose="02040503050406030204" pitchFamily="18" charset="0"/>
                                        </a:rPr>
                                      </m:ctrlPr>
                                    </m:sSubPr>
                                    <m:e>
                                      <m:r>
                                        <a:rPr lang="en-GB" sz="1800">
                                          <a:effectLst/>
                                          <a:latin typeface="Cambria Math" panose="02040503050406030204" pitchFamily="18" charset="0"/>
                                        </a:rPr>
                                        <m:t>𝜀</m:t>
                                      </m:r>
                                    </m:e>
                                    <m:sub>
                                      <m:r>
                                        <a:rPr lang="sv-SE" sz="1800">
                                          <a:effectLst/>
                                          <a:latin typeface="Cambria Math" panose="02040503050406030204" pitchFamily="18" charset="0"/>
                                        </a:rPr>
                                        <m:t>3</m:t>
                                      </m:r>
                                      <m:r>
                                        <a:rPr lang="en-GB" sz="1800">
                                          <a:effectLst/>
                                          <a:latin typeface="Cambria Math" panose="02040503050406030204" pitchFamily="18" charset="0"/>
                                        </a:rPr>
                                        <m:t>𝑘</m:t>
                                      </m:r>
                                    </m:sub>
                                  </m:sSub>
                                </m:e>
                              </m:d>
                              <m:r>
                                <a:rPr lang="sv-SE" sz="1800">
                                  <a:effectLst/>
                                  <a:latin typeface="Cambria Math" panose="02040503050406030204" pitchFamily="18" charset="0"/>
                                </a:rPr>
                                <m:t>=</m:t>
                              </m:r>
                              <m:sSubSup>
                                <m:sSubSupPr>
                                  <m:ctrlPr>
                                    <a:rPr lang="sv-SE" sz="1800" i="1">
                                      <a:effectLst/>
                                      <a:latin typeface="Cambria Math" panose="02040503050406030204" pitchFamily="18" charset="0"/>
                                    </a:rPr>
                                  </m:ctrlPr>
                                </m:sSubSupPr>
                                <m:e>
                                  <m:r>
                                    <a:rPr lang="sv-SE" sz="1800">
                                      <a:effectLst/>
                                      <a:latin typeface="Cambria Math" panose="02040503050406030204" pitchFamily="18" charset="0"/>
                                    </a:rPr>
                                    <m:t>𝜎</m:t>
                                  </m:r>
                                </m:e>
                                <m:sub>
                                  <m:r>
                                    <a:rPr lang="sv-SE" sz="1800">
                                      <a:effectLst/>
                                      <a:latin typeface="Cambria Math" panose="02040503050406030204" pitchFamily="18" charset="0"/>
                                    </a:rPr>
                                    <m:t>3</m:t>
                                  </m:r>
                                </m:sub>
                                <m:sup>
                                  <m:r>
                                    <a:rPr lang="sv-SE" sz="1800">
                                      <a:effectLst/>
                                      <a:latin typeface="Cambria Math" panose="02040503050406030204" pitchFamily="18" charset="0"/>
                                    </a:rPr>
                                    <m:t>2</m:t>
                                  </m:r>
                                </m:sup>
                              </m:sSubSup>
                              <m:sSubSup>
                                <m:sSubSupPr>
                                  <m:ctrlPr>
                                    <a:rPr lang="sv-SE" sz="1800" i="1">
                                      <a:effectLst/>
                                      <a:latin typeface="Cambria Math" panose="02040503050406030204" pitchFamily="18" charset="0"/>
                                    </a:rPr>
                                  </m:ctrlPr>
                                </m:sSubSupPr>
                                <m:e>
                                  <m:r>
                                    <a:rPr lang="en-GB" sz="1800">
                                      <a:effectLst/>
                                      <a:latin typeface="Cambria Math" panose="02040503050406030204" pitchFamily="18" charset="0"/>
                                    </a:rPr>
                                    <m:t>𝑥</m:t>
                                  </m:r>
                                </m:e>
                                <m:sub>
                                  <m:r>
                                    <a:rPr lang="en-GB" sz="1800">
                                      <a:effectLst/>
                                      <a:latin typeface="Cambria Math" panose="02040503050406030204" pitchFamily="18" charset="0"/>
                                    </a:rPr>
                                    <m:t>𝑘</m:t>
                                  </m:r>
                                </m:sub>
                                <m:sup>
                                  <m:r>
                                    <a:rPr lang="sv-SE" sz="1800">
                                      <a:effectLst/>
                                      <a:latin typeface="Cambria Math" panose="02040503050406030204" pitchFamily="18" charset="0"/>
                                    </a:rPr>
                                    <m:t>0.5</m:t>
                                  </m:r>
                                </m:sup>
                              </m:sSubSup>
                            </m:oMath>
                          </a14:m>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a:effectLst/>
                            </a:rPr>
                            <a:t>0.005</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dirty="0">
                              <a:effectLst/>
                            </a:rPr>
                            <a:t>0.005</a:t>
                          </a:r>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8650754"/>
                      </a:ext>
                    </a:extLst>
                  </a:tr>
                </a:tbl>
              </a:graphicData>
            </a:graphic>
          </p:graphicFrame>
        </mc:Choice>
        <mc:Fallback>
          <p:graphicFrame>
            <p:nvGraphicFramePr>
              <p:cNvPr id="5" name="Tabell 4">
                <a:extLst>
                  <a:ext uri="{FF2B5EF4-FFF2-40B4-BE49-F238E27FC236}">
                    <a16:creationId xmlns:a16="http://schemas.microsoft.com/office/drawing/2014/main" id="{B8A08228-C421-B64D-AEB2-919B5B088F76}"/>
                  </a:ext>
                </a:extLst>
              </p:cNvPr>
              <p:cNvGraphicFramePr>
                <a:graphicFrameLocks noGrp="1"/>
              </p:cNvGraphicFramePr>
              <p:nvPr>
                <p:extLst>
                  <p:ext uri="{D42A27DB-BD31-4B8C-83A1-F6EECF244321}">
                    <p14:modId xmlns:p14="http://schemas.microsoft.com/office/powerpoint/2010/main" val="3052481697"/>
                  </p:ext>
                </p:extLst>
              </p:nvPr>
            </p:nvGraphicFramePr>
            <p:xfrm>
              <a:off x="1440000" y="4559934"/>
              <a:ext cx="9832838" cy="1447190"/>
            </p:xfrm>
            <a:graphic>
              <a:graphicData uri="http://schemas.openxmlformats.org/drawingml/2006/table">
                <a:tbl>
                  <a:tblPr firstRow="1" firstCol="1" bandRow="1">
                    <a:tableStyleId>{5C22544A-7EE6-4342-B048-85BDC9FD1C3A}</a:tableStyleId>
                  </a:tblPr>
                  <a:tblGrid>
                    <a:gridCol w="1777323">
                      <a:extLst>
                        <a:ext uri="{9D8B030D-6E8A-4147-A177-3AD203B41FA5}">
                          <a16:colId xmlns:a16="http://schemas.microsoft.com/office/drawing/2014/main" val="3105623304"/>
                        </a:ext>
                      </a:extLst>
                    </a:gridCol>
                    <a:gridCol w="3197765">
                      <a:extLst>
                        <a:ext uri="{9D8B030D-6E8A-4147-A177-3AD203B41FA5}">
                          <a16:colId xmlns:a16="http://schemas.microsoft.com/office/drawing/2014/main" val="64560072"/>
                        </a:ext>
                      </a:extLst>
                    </a:gridCol>
                    <a:gridCol w="2643187">
                      <a:extLst>
                        <a:ext uri="{9D8B030D-6E8A-4147-A177-3AD203B41FA5}">
                          <a16:colId xmlns:a16="http://schemas.microsoft.com/office/drawing/2014/main" val="4188424860"/>
                        </a:ext>
                      </a:extLst>
                    </a:gridCol>
                    <a:gridCol w="1157288">
                      <a:extLst>
                        <a:ext uri="{9D8B030D-6E8A-4147-A177-3AD203B41FA5}">
                          <a16:colId xmlns:a16="http://schemas.microsoft.com/office/drawing/2014/main" val="1463464864"/>
                        </a:ext>
                      </a:extLst>
                    </a:gridCol>
                    <a:gridCol w="1057275">
                      <a:extLst>
                        <a:ext uri="{9D8B030D-6E8A-4147-A177-3AD203B41FA5}">
                          <a16:colId xmlns:a16="http://schemas.microsoft.com/office/drawing/2014/main" val="3473525225"/>
                        </a:ext>
                      </a:extLst>
                    </a:gridCol>
                  </a:tblGrid>
                  <a:tr h="548640">
                    <a:tc>
                      <a:txBody>
                        <a:bodyPr/>
                        <a:lstStyle/>
                        <a:p>
                          <a:pPr>
                            <a:spcAft>
                              <a:spcPts val="0"/>
                            </a:spcAft>
                          </a:pPr>
                          <a:r>
                            <a:rPr lang="en-GB" sz="1800">
                              <a:effectLst/>
                            </a:rPr>
                            <a:t>Label of study variable</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a:effectLst/>
                            </a:rPr>
                            <a:t>Regression, k =1,2, … N</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v-SE"/>
                        </a:p>
                      </a:txBody>
                      <a:tcPr marL="68580" marR="68580" marT="0" marB="0">
                        <a:blipFill>
                          <a:blip r:embed="rId4"/>
                          <a:stretch>
                            <a:fillRect l="-188942" t="-13636" r="-84615" b="-181818"/>
                          </a:stretch>
                        </a:blipFill>
                      </a:tcPr>
                    </a:tc>
                    <a:tc>
                      <a:txBody>
                        <a:bodyPr/>
                        <a:lstStyle/>
                        <a:p>
                          <a:endParaRPr lang="sv-SE"/>
                        </a:p>
                      </a:txBody>
                      <a:tcPr marL="68580" marR="68580" marT="0" marB="0">
                        <a:blipFill>
                          <a:blip r:embed="rId4"/>
                          <a:stretch>
                            <a:fillRect l="-653261" t="-13636" r="-91304" b="-181818"/>
                          </a:stretch>
                        </a:blipFill>
                      </a:tcPr>
                    </a:tc>
                    <a:tc>
                      <a:txBody>
                        <a:bodyPr/>
                        <a:lstStyle/>
                        <a:p>
                          <a:endParaRPr lang="sv-SE"/>
                        </a:p>
                      </a:txBody>
                      <a:tcPr marL="68580" marR="68580" marT="0" marB="0">
                        <a:blipFill>
                          <a:blip r:embed="rId4"/>
                          <a:stretch>
                            <a:fillRect l="-834940" t="-13636" r="-1205" b="-181818"/>
                          </a:stretch>
                        </a:blipFill>
                      </a:tcPr>
                    </a:tc>
                    <a:extLst>
                      <a:ext uri="{0D108BD9-81ED-4DB2-BD59-A6C34878D82A}">
                        <a16:rowId xmlns:a16="http://schemas.microsoft.com/office/drawing/2014/main" val="2279455705"/>
                      </a:ext>
                    </a:extLst>
                  </a:tr>
                  <a:tr h="294462">
                    <a:tc>
                      <a:txBody>
                        <a:bodyPr/>
                        <a:lstStyle/>
                        <a:p>
                          <a:pPr>
                            <a:spcAft>
                              <a:spcPts val="0"/>
                            </a:spcAft>
                          </a:pPr>
                          <a:r>
                            <a:rPr lang="en-GB" sz="1800">
                              <a:effectLst/>
                            </a:rPr>
                            <a:t>Y1</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v-SE"/>
                        </a:p>
                      </a:txBody>
                      <a:tcPr marL="68580" marR="68580" marT="0" marB="0">
                        <a:blipFill>
                          <a:blip r:embed="rId4"/>
                          <a:stretch>
                            <a:fillRect l="-55952" t="-217391" r="-152381" b="-247826"/>
                          </a:stretch>
                        </a:blipFill>
                      </a:tcPr>
                    </a:tc>
                    <a:tc>
                      <a:txBody>
                        <a:bodyPr/>
                        <a:lstStyle/>
                        <a:p>
                          <a:endParaRPr lang="sv-SE"/>
                        </a:p>
                      </a:txBody>
                      <a:tcPr marL="68580" marR="68580" marT="0" marB="0">
                        <a:blipFill>
                          <a:blip r:embed="rId4"/>
                          <a:stretch>
                            <a:fillRect l="-188942" t="-217391" r="-84615" b="-247826"/>
                          </a:stretch>
                        </a:blipFill>
                      </a:tcPr>
                    </a:tc>
                    <a:tc>
                      <a:txBody>
                        <a:bodyPr/>
                        <a:lstStyle/>
                        <a:p>
                          <a:pPr>
                            <a:spcAft>
                              <a:spcPts val="0"/>
                            </a:spcAft>
                          </a:pPr>
                          <a:r>
                            <a:rPr lang="en-GB" sz="1800">
                              <a:effectLst/>
                            </a:rPr>
                            <a:t>0.857</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dirty="0">
                              <a:effectLst/>
                            </a:rPr>
                            <a:t>0.849</a:t>
                          </a:r>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80569015"/>
                      </a:ext>
                    </a:extLst>
                  </a:tr>
                  <a:tr h="309626">
                    <a:tc>
                      <a:txBody>
                        <a:bodyPr/>
                        <a:lstStyle/>
                        <a:p>
                          <a:pPr>
                            <a:spcAft>
                              <a:spcPts val="0"/>
                            </a:spcAft>
                          </a:pPr>
                          <a:r>
                            <a:rPr lang="en-GB" sz="1800" dirty="0">
                              <a:effectLst/>
                            </a:rPr>
                            <a:t>Y2</a:t>
                          </a:r>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v-SE"/>
                        </a:p>
                      </a:txBody>
                      <a:tcPr marL="68580" marR="68580" marT="0" marB="0">
                        <a:blipFill>
                          <a:blip r:embed="rId4"/>
                          <a:stretch>
                            <a:fillRect l="-55952" t="-292000" r="-152381" b="-128000"/>
                          </a:stretch>
                        </a:blipFill>
                      </a:tcPr>
                    </a:tc>
                    <a:tc>
                      <a:txBody>
                        <a:bodyPr/>
                        <a:lstStyle/>
                        <a:p>
                          <a:endParaRPr lang="sv-SE"/>
                        </a:p>
                      </a:txBody>
                      <a:tcPr marL="68580" marR="68580" marT="0" marB="0">
                        <a:blipFill>
                          <a:blip r:embed="rId4"/>
                          <a:stretch>
                            <a:fillRect l="-188942" t="-292000" r="-84615" b="-128000"/>
                          </a:stretch>
                        </a:blipFill>
                      </a:tcPr>
                    </a:tc>
                    <a:tc>
                      <a:txBody>
                        <a:bodyPr/>
                        <a:lstStyle/>
                        <a:p>
                          <a:pPr>
                            <a:spcAft>
                              <a:spcPts val="0"/>
                            </a:spcAft>
                          </a:pPr>
                          <a:r>
                            <a:rPr lang="en-GB" sz="1800">
                              <a:effectLst/>
                            </a:rPr>
                            <a:t>0.446</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dirty="0">
                              <a:effectLst/>
                            </a:rPr>
                            <a:t>0.444</a:t>
                          </a:r>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4252235"/>
                      </a:ext>
                    </a:extLst>
                  </a:tr>
                  <a:tr h="294462">
                    <a:tc>
                      <a:txBody>
                        <a:bodyPr/>
                        <a:lstStyle/>
                        <a:p>
                          <a:pPr>
                            <a:spcAft>
                              <a:spcPts val="0"/>
                            </a:spcAft>
                          </a:pPr>
                          <a:r>
                            <a:rPr lang="en-GB" sz="1800" dirty="0">
                              <a:effectLst/>
                            </a:rPr>
                            <a:t>Y3</a:t>
                          </a:r>
                          <a:endParaRPr lang="sv-SE"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sv-SE"/>
                        </a:p>
                      </a:txBody>
                      <a:tcPr marL="68580" marR="68580" marT="0" marB="0">
                        <a:blipFill>
                          <a:blip r:embed="rId4"/>
                          <a:stretch>
                            <a:fillRect l="-55952" t="-426087" r="-152381" b="-39130"/>
                          </a:stretch>
                        </a:blipFill>
                      </a:tcPr>
                    </a:tc>
                    <a:tc>
                      <a:txBody>
                        <a:bodyPr/>
                        <a:lstStyle/>
                        <a:p>
                          <a:endParaRPr lang="sv-SE"/>
                        </a:p>
                      </a:txBody>
                      <a:tcPr marL="68580" marR="68580" marT="0" marB="0">
                        <a:blipFill>
                          <a:blip r:embed="rId4"/>
                          <a:stretch>
                            <a:fillRect l="-188942" t="-426087" r="-84615" b="-39130"/>
                          </a:stretch>
                        </a:blipFill>
                      </a:tcPr>
                    </a:tc>
                    <a:tc>
                      <a:txBody>
                        <a:bodyPr/>
                        <a:lstStyle/>
                        <a:p>
                          <a:pPr>
                            <a:spcAft>
                              <a:spcPts val="0"/>
                            </a:spcAft>
                          </a:pPr>
                          <a:r>
                            <a:rPr lang="en-GB" sz="1800">
                              <a:effectLst/>
                            </a:rPr>
                            <a:t>0.005</a:t>
                          </a:r>
                          <a:endParaRPr lang="sv-S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GB" sz="1800" dirty="0">
                              <a:effectLst/>
                            </a:rPr>
                            <a:t>0.005</a:t>
                          </a:r>
                          <a:endParaRPr lang="sv-SE"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078650754"/>
                      </a:ext>
                    </a:extLst>
                  </a:tr>
                </a:tbl>
              </a:graphicData>
            </a:graphic>
          </p:graphicFrame>
        </mc:Fallback>
      </mc:AlternateContent>
      <mc:AlternateContent xmlns:mc="http://schemas.openxmlformats.org/markup-compatibility/2006">
        <mc:Choice xmlns:a14="http://schemas.microsoft.com/office/drawing/2010/main" Requires="a14">
          <p:sp>
            <p:nvSpPr>
              <p:cNvPr id="6" name="Rektangel 5">
                <a:extLst>
                  <a:ext uri="{FF2B5EF4-FFF2-40B4-BE49-F238E27FC236}">
                    <a16:creationId xmlns:a16="http://schemas.microsoft.com/office/drawing/2014/main" id="{C8CF4C14-98C7-A042-94DC-99FCEB0DF1B1}"/>
                  </a:ext>
                </a:extLst>
              </p:cNvPr>
              <p:cNvSpPr/>
              <p:nvPr/>
            </p:nvSpPr>
            <p:spPr>
              <a:xfrm>
                <a:off x="1440000" y="6007124"/>
                <a:ext cx="9832838" cy="830997"/>
              </a:xfrm>
              <a:prstGeom prst="rect">
                <a:avLst/>
              </a:prstGeom>
            </p:spPr>
            <p:txBody>
              <a:bodyPr wrap="square">
                <a:spAutoFit/>
              </a:bodyPr>
              <a:lstStyle/>
              <a:p>
                <a:pPr eaLnBrk="0" fontAlgn="base" hangingPunct="0">
                  <a:spcBef>
                    <a:spcPct val="0"/>
                  </a:spcBef>
                  <a:spcAft>
                    <a:spcPct val="0"/>
                  </a:spcAft>
                </a:pPr>
                <a:r>
                  <a:rPr lang="en-GB" altLang="sv-SE" sz="1600" dirty="0">
                    <a:latin typeface="Arial" panose="020B0604020202020204" pitchFamily="34" charset="0"/>
                    <a:ea typeface="Times New Roman" panose="02020603050405020304" pitchFamily="18" charset="0"/>
                  </a:rPr>
                  <a:t>Table 1. The generation of study variables </a:t>
                </a:r>
                <a14:m>
                  <m:oMath xmlns:m="http://schemas.openxmlformats.org/officeDocument/2006/math">
                    <m:sSub>
                      <m:sSubPr>
                        <m:ctrlPr>
                          <a:rPr lang="sv-SE" altLang="sv-SE" sz="1600" i="1" dirty="0">
                            <a:latin typeface="Cambria Math" panose="02040503050406030204" pitchFamily="18" charset="0"/>
                            <a:ea typeface="Times New Roman" panose="02020603050405020304" pitchFamily="18" charset="0"/>
                          </a:rPr>
                        </m:ctrlPr>
                      </m:sSubPr>
                      <m:e>
                        <m:r>
                          <a:rPr lang="en-GB" altLang="sv-SE" sz="1600" i="1" dirty="0">
                            <a:latin typeface="Cambria Math" panose="02040503050406030204" pitchFamily="18" charset="0"/>
                            <a:ea typeface="Times New Roman" panose="02020603050405020304" pitchFamily="18" charset="0"/>
                          </a:rPr>
                          <m:t>𝑌</m:t>
                        </m:r>
                      </m:e>
                      <m:sub>
                        <m:r>
                          <a:rPr lang="en-GB" altLang="sv-SE" sz="1600" i="1" dirty="0">
                            <a:latin typeface="Cambria Math" panose="02040503050406030204" pitchFamily="18" charset="0"/>
                            <a:ea typeface="Times New Roman" panose="02020603050405020304" pitchFamily="18" charset="0"/>
                          </a:rPr>
                          <m:t>1</m:t>
                        </m:r>
                      </m:sub>
                    </m:sSub>
                  </m:oMath>
                </a14:m>
                <a:r>
                  <a:rPr lang="en-GB" altLang="sv-SE" sz="1600" dirty="0">
                    <a:ea typeface="Times New Roman" panose="02020603050405020304" pitchFamily="18" charset="0"/>
                  </a:rPr>
                  <a:t>, </a:t>
                </a:r>
                <a14:m>
                  <m:oMath xmlns:m="http://schemas.openxmlformats.org/officeDocument/2006/math">
                    <m:sSub>
                      <m:sSubPr>
                        <m:ctrlPr>
                          <a:rPr lang="sv-SE" altLang="sv-SE" sz="1600" i="1" dirty="0">
                            <a:latin typeface="Cambria Math" panose="02040503050406030204" pitchFamily="18" charset="0"/>
                            <a:ea typeface="Times New Roman" panose="02020603050405020304" pitchFamily="18" charset="0"/>
                          </a:rPr>
                        </m:ctrlPr>
                      </m:sSubPr>
                      <m:e>
                        <m:r>
                          <a:rPr lang="en-GB" altLang="sv-SE" sz="1600" i="1" dirty="0">
                            <a:latin typeface="Cambria Math" panose="02040503050406030204" pitchFamily="18" charset="0"/>
                            <a:ea typeface="Times New Roman" panose="02020603050405020304" pitchFamily="18" charset="0"/>
                          </a:rPr>
                          <m:t>𝑌</m:t>
                        </m:r>
                      </m:e>
                      <m:sub>
                        <m:r>
                          <a:rPr lang="sv-SE" altLang="sv-SE" sz="1600" i="1" dirty="0">
                            <a:latin typeface="Cambria Math" panose="02040503050406030204" pitchFamily="18" charset="0"/>
                            <a:ea typeface="Times New Roman" panose="02020603050405020304" pitchFamily="18" charset="0"/>
                          </a:rPr>
                          <m:t>2</m:t>
                        </m:r>
                      </m:sub>
                    </m:sSub>
                  </m:oMath>
                </a14:m>
                <a:r>
                  <a:rPr lang="en-GB" altLang="sv-SE" sz="1600" dirty="0">
                    <a:ea typeface="Times New Roman" panose="02020603050405020304" pitchFamily="18" charset="0"/>
                  </a:rPr>
                  <a:t> </a:t>
                </a:r>
                <a:r>
                  <a:rPr lang="en-GB" altLang="sv-SE" sz="1600" dirty="0">
                    <a:latin typeface="Arial" panose="020B0604020202020204" pitchFamily="34" charset="0"/>
                    <a:ea typeface="Times New Roman" panose="02020603050405020304" pitchFamily="18" charset="0"/>
                  </a:rPr>
                  <a:t>and </a:t>
                </a:r>
                <a14:m>
                  <m:oMath xmlns:m="http://schemas.openxmlformats.org/officeDocument/2006/math">
                    <m:sSub>
                      <m:sSubPr>
                        <m:ctrlPr>
                          <a:rPr lang="sv-SE" altLang="sv-SE" sz="1600" i="1" dirty="0">
                            <a:latin typeface="Cambria Math" panose="02040503050406030204" pitchFamily="18" charset="0"/>
                            <a:ea typeface="Times New Roman" panose="02020603050405020304" pitchFamily="18" charset="0"/>
                          </a:rPr>
                        </m:ctrlPr>
                      </m:sSubPr>
                      <m:e>
                        <m:r>
                          <a:rPr lang="en-GB" altLang="sv-SE" sz="1600" i="1" dirty="0">
                            <a:latin typeface="Cambria Math" panose="02040503050406030204" pitchFamily="18" charset="0"/>
                            <a:ea typeface="Times New Roman" panose="02020603050405020304" pitchFamily="18" charset="0"/>
                          </a:rPr>
                          <m:t>𝑌</m:t>
                        </m:r>
                      </m:e>
                      <m:sub>
                        <m:r>
                          <a:rPr lang="sv-SE" altLang="sv-SE" sz="1600" i="1" dirty="0">
                            <a:latin typeface="Cambria Math" panose="02040503050406030204" pitchFamily="18" charset="0"/>
                            <a:ea typeface="Times New Roman" panose="02020603050405020304" pitchFamily="18" charset="0"/>
                          </a:rPr>
                          <m:t>3</m:t>
                        </m:r>
                      </m:sub>
                    </m:sSub>
                    <m:r>
                      <a:rPr lang="sv-SE" altLang="sv-SE" sz="1600" b="0" i="0" dirty="0" smtClean="0">
                        <a:latin typeface="Cambria Math" panose="02040503050406030204" pitchFamily="18" charset="0"/>
                        <a:ea typeface="Times New Roman" panose="02020603050405020304" pitchFamily="18" charset="0"/>
                      </a:rPr>
                      <m:t>. </m:t>
                    </m:r>
                  </m:oMath>
                </a14:m>
                <a:r>
                  <a:rPr lang="en-GB" altLang="sv-SE" sz="1600" dirty="0">
                    <a:ea typeface="Times New Roman" panose="02020603050405020304" pitchFamily="18" charset="0"/>
                  </a:rPr>
                  <a:t> </a:t>
                </a:r>
                <a14:m>
                  <m:oMath xmlns:m="http://schemas.openxmlformats.org/officeDocument/2006/math">
                    <m:sSub>
                      <m:sSubPr>
                        <m:ctrlPr>
                          <a:rPr lang="sv-SE" sz="1600" i="1">
                            <a:latin typeface="Cambria Math" panose="02040503050406030204" pitchFamily="18" charset="0"/>
                          </a:rPr>
                        </m:ctrlPr>
                      </m:sSubPr>
                      <m:e>
                        <m:r>
                          <a:rPr lang="sv-SE" sz="1600" i="1">
                            <a:latin typeface="Cambria Math" panose="02040503050406030204" pitchFamily="18" charset="0"/>
                          </a:rPr>
                          <m:t>𝑥</m:t>
                        </m:r>
                      </m:e>
                      <m:sub>
                        <m:r>
                          <a:rPr lang="sv-SE" sz="1600" i="1">
                            <a:latin typeface="Cambria Math" panose="02040503050406030204" pitchFamily="18" charset="0"/>
                          </a:rPr>
                          <m:t>𝑘</m:t>
                        </m:r>
                      </m:sub>
                    </m:sSub>
                    <m:r>
                      <a:rPr lang="sv-SE" sz="1600" i="1">
                        <a:latin typeface="Cambria Math" panose="02040503050406030204" pitchFamily="18" charset="0"/>
                        <a:ea typeface="Cambria Math" panose="02040503050406030204" pitchFamily="18" charset="0"/>
                      </a:rPr>
                      <m:t>~</m:t>
                    </m:r>
                    <m:r>
                      <a:rPr lang="sv-SE" sz="1600" i="1">
                        <a:latin typeface="Cambria Math" panose="02040503050406030204" pitchFamily="18" charset="0"/>
                        <a:ea typeface="Cambria Math" panose="02040503050406030204" pitchFamily="18" charset="0"/>
                      </a:rPr>
                      <m:t>𝑔𝑎𝑚𝑚𝑎</m:t>
                    </m:r>
                    <m:d>
                      <m:dPr>
                        <m:ctrlPr>
                          <a:rPr lang="sv-SE" sz="1600" i="1">
                            <a:latin typeface="Cambria Math" panose="02040503050406030204" pitchFamily="18" charset="0"/>
                            <a:ea typeface="Cambria Math" panose="02040503050406030204" pitchFamily="18" charset="0"/>
                          </a:rPr>
                        </m:ctrlPr>
                      </m:dPr>
                      <m:e>
                        <m:r>
                          <a:rPr lang="sv-SE" sz="1600" i="1">
                            <a:latin typeface="Cambria Math" panose="02040503050406030204" pitchFamily="18" charset="0"/>
                            <a:ea typeface="Cambria Math" panose="02040503050406030204" pitchFamily="18" charset="0"/>
                          </a:rPr>
                          <m:t>1,1</m:t>
                        </m:r>
                      </m:e>
                    </m:d>
                    <m:r>
                      <a:rPr lang="sv-SE" sz="1600" i="1">
                        <a:latin typeface="Cambria Math" panose="02040503050406030204" pitchFamily="18" charset="0"/>
                        <a:ea typeface="Cambria Math" panose="02040503050406030204" pitchFamily="18" charset="0"/>
                      </a:rPr>
                      <m:t>, </m:t>
                    </m:r>
                    <m:r>
                      <a:rPr lang="sv-SE" sz="1600" i="1">
                        <a:latin typeface="Cambria Math" panose="02040503050406030204" pitchFamily="18" charset="0"/>
                        <a:ea typeface="Cambria Math" panose="02040503050406030204" pitchFamily="18" charset="0"/>
                      </a:rPr>
                      <m:t>𝑘</m:t>
                    </m:r>
                    <m:r>
                      <a:rPr lang="sv-SE" sz="1600" i="1">
                        <a:latin typeface="Cambria Math" panose="02040503050406030204" pitchFamily="18" charset="0"/>
                        <a:ea typeface="Cambria Math" panose="02040503050406030204" pitchFamily="18" charset="0"/>
                      </a:rPr>
                      <m:t>=1,…,</m:t>
                    </m:r>
                    <m:r>
                      <a:rPr lang="sv-SE" sz="1600" i="1">
                        <a:latin typeface="Cambria Math" panose="02040503050406030204" pitchFamily="18" charset="0"/>
                        <a:ea typeface="Cambria Math" panose="02040503050406030204" pitchFamily="18" charset="0"/>
                      </a:rPr>
                      <m:t>𝑁</m:t>
                    </m:r>
                    <m:r>
                      <a:rPr lang="sv-SE" sz="1600" b="0" i="1" smtClean="0">
                        <a:latin typeface="Cambria Math" panose="02040503050406030204" pitchFamily="18" charset="0"/>
                        <a:ea typeface="Cambria Math" panose="02040503050406030204" pitchFamily="18" charset="0"/>
                      </a:rPr>
                      <m:t>.</m:t>
                    </m:r>
                  </m:oMath>
                </a14:m>
                <a:r>
                  <a:rPr lang="en-GB" sz="1600" dirty="0"/>
                  <a:t> Also generate </a:t>
                </a:r>
                <a14:m>
                  <m:oMath xmlns:m="http://schemas.openxmlformats.org/officeDocument/2006/math">
                    <m:sSub>
                      <m:sSubPr>
                        <m:ctrlPr>
                          <a:rPr lang="sv-SE" sz="1600" i="1">
                            <a:latin typeface="Cambria Math" panose="02040503050406030204" pitchFamily="18" charset="0"/>
                          </a:rPr>
                        </m:ctrlPr>
                      </m:sSubPr>
                      <m:e>
                        <m:r>
                          <a:rPr lang="en-GB" sz="1600">
                            <a:latin typeface="Cambria Math" panose="02040503050406030204" pitchFamily="18" charset="0"/>
                          </a:rPr>
                          <m:t>𝑡</m:t>
                        </m:r>
                      </m:e>
                      <m:sub>
                        <m:r>
                          <a:rPr lang="en-GB" sz="1600">
                            <a:latin typeface="Cambria Math" panose="02040503050406030204" pitchFamily="18" charset="0"/>
                          </a:rPr>
                          <m:t>𝑘</m:t>
                        </m:r>
                      </m:sub>
                    </m:sSub>
                    <m:r>
                      <a:rPr lang="en-GB" sz="1600">
                        <a:latin typeface="Cambria Math" panose="02040503050406030204" pitchFamily="18" charset="0"/>
                      </a:rPr>
                      <m:t>= 50+</m:t>
                    </m:r>
                    <m:sSub>
                      <m:sSubPr>
                        <m:ctrlPr>
                          <a:rPr lang="sv-SE" sz="1600" i="1">
                            <a:latin typeface="Cambria Math" panose="02040503050406030204" pitchFamily="18" charset="0"/>
                          </a:rPr>
                        </m:ctrlPr>
                      </m:sSubPr>
                      <m:e>
                        <m:r>
                          <a:rPr lang="en-GB" sz="1600">
                            <a:latin typeface="Cambria Math" panose="02040503050406030204" pitchFamily="18" charset="0"/>
                          </a:rPr>
                          <m:t>4</m:t>
                        </m:r>
                        <m:r>
                          <a:rPr lang="en-GB" sz="1600">
                            <a:latin typeface="Cambria Math" panose="02040503050406030204" pitchFamily="18" charset="0"/>
                          </a:rPr>
                          <m:t>𝑥</m:t>
                        </m:r>
                      </m:e>
                      <m:sub>
                        <m:r>
                          <a:rPr lang="en-GB" sz="1600">
                            <a:latin typeface="Cambria Math" panose="02040503050406030204" pitchFamily="18" charset="0"/>
                          </a:rPr>
                          <m:t>𝑘</m:t>
                        </m:r>
                      </m:sub>
                    </m:sSub>
                    <m:r>
                      <a:rPr lang="en-GB" sz="1600">
                        <a:latin typeface="Cambria Math" panose="02040503050406030204" pitchFamily="18" charset="0"/>
                      </a:rPr>
                      <m:t>+</m:t>
                    </m:r>
                    <m:sSub>
                      <m:sSubPr>
                        <m:ctrlPr>
                          <a:rPr lang="sv-SE" sz="1600" i="1">
                            <a:latin typeface="Cambria Math" panose="02040503050406030204" pitchFamily="18" charset="0"/>
                          </a:rPr>
                        </m:ctrlPr>
                      </m:sSubPr>
                      <m:e>
                        <m:r>
                          <a:rPr lang="en-GB" sz="1600">
                            <a:latin typeface="Cambria Math" panose="02040503050406030204" pitchFamily="18" charset="0"/>
                          </a:rPr>
                          <m:t>𝜀</m:t>
                        </m:r>
                      </m:e>
                      <m:sub>
                        <m:r>
                          <a:rPr lang="en-GB" sz="1600">
                            <a:latin typeface="Cambria Math" panose="02040503050406030204" pitchFamily="18" charset="0"/>
                          </a:rPr>
                          <m:t>4</m:t>
                        </m:r>
                        <m:r>
                          <a:rPr lang="en-GB" sz="1600">
                            <a:latin typeface="Cambria Math" panose="02040503050406030204" pitchFamily="18" charset="0"/>
                          </a:rPr>
                          <m:t>𝑘</m:t>
                        </m:r>
                      </m:sub>
                    </m:sSub>
                  </m:oMath>
                </a14:m>
                <a:r>
                  <a:rPr lang="en-GB" sz="1600" dirty="0"/>
                  <a:t> for poststratification. </a:t>
                </a:r>
                <a14:m>
                  <m:oMath xmlns:m="http://schemas.openxmlformats.org/officeDocument/2006/math">
                    <m:sSub>
                      <m:sSubPr>
                        <m:ctrlPr>
                          <a:rPr lang="sv-SE" altLang="sv-SE" sz="1600" i="1" dirty="0">
                            <a:latin typeface="Cambria Math" panose="02040503050406030204" pitchFamily="18" charset="0"/>
                            <a:ea typeface="Times New Roman" panose="02020603050405020304" pitchFamily="18" charset="0"/>
                          </a:rPr>
                        </m:ctrlPr>
                      </m:sSubPr>
                      <m:e>
                        <m:r>
                          <a:rPr lang="sv-SE" altLang="sv-SE" sz="1600" i="1" dirty="0">
                            <a:latin typeface="Cambria Math" panose="02040503050406030204" pitchFamily="18" charset="0"/>
                            <a:ea typeface="Times New Roman" panose="02020603050405020304" pitchFamily="18" charset="0"/>
                          </a:rPr>
                          <m:t>𝜖</m:t>
                        </m:r>
                      </m:e>
                      <m:sub>
                        <m:r>
                          <a:rPr lang="sv-SE" altLang="sv-SE" sz="1600" i="1" dirty="0">
                            <a:latin typeface="Cambria Math" panose="02040503050406030204" pitchFamily="18" charset="0"/>
                            <a:ea typeface="Times New Roman" panose="02020603050405020304" pitchFamily="18" charset="0"/>
                          </a:rPr>
                          <m:t>𝑙𝑘</m:t>
                        </m:r>
                      </m:sub>
                    </m:sSub>
                    <m:r>
                      <a:rPr lang="sv-SE" altLang="sv-SE" sz="1600" i="1" dirty="0">
                        <a:latin typeface="Cambria Math" panose="02040503050406030204" pitchFamily="18" charset="0"/>
                        <a:ea typeface="Times New Roman" panose="02020603050405020304" pitchFamily="18" charset="0"/>
                      </a:rPr>
                      <m:t>=0</m:t>
                    </m:r>
                  </m:oMath>
                </a14:m>
                <a:r>
                  <a:rPr lang="en-GB" altLang="sv-SE" sz="1600" dirty="0">
                    <a:ea typeface="Times New Roman" panose="02020603050405020304" pitchFamily="18" charset="0"/>
                  </a:rPr>
                  <a:t> </a:t>
                </a:r>
                <a:r>
                  <a:rPr lang="en-GB" altLang="sv-SE" sz="1600" dirty="0">
                    <a:latin typeface="Arial" panose="020B0604020202020204" pitchFamily="34" charset="0"/>
                    <a:ea typeface="Times New Roman" panose="02020603050405020304" pitchFamily="18" charset="0"/>
                  </a:rPr>
                  <a:t>for </a:t>
                </a:r>
                <a14:m>
                  <m:oMath xmlns:m="http://schemas.openxmlformats.org/officeDocument/2006/math">
                    <m:r>
                      <a:rPr lang="en-GB" altLang="sv-SE" sz="1600" i="1" dirty="0">
                        <a:latin typeface="Cambria Math" panose="02040503050406030204" pitchFamily="18" charset="0"/>
                        <a:ea typeface="Times New Roman" panose="02020603050405020304" pitchFamily="18" charset="0"/>
                      </a:rPr>
                      <m:t>𝑙</m:t>
                    </m:r>
                    <m:r>
                      <a:rPr lang="en-GB" altLang="sv-SE" sz="1600" i="1" dirty="0">
                        <a:latin typeface="Cambria Math" panose="02040503050406030204" pitchFamily="18" charset="0"/>
                        <a:ea typeface="Times New Roman" panose="02020603050405020304" pitchFamily="18" charset="0"/>
                      </a:rPr>
                      <m:t>=1,2,3,4</m:t>
                    </m:r>
                  </m:oMath>
                </a14:m>
                <a:r>
                  <a:rPr lang="en-GB" altLang="sv-SE" sz="1600" dirty="0">
                    <a:ea typeface="Times New Roman" panose="02020603050405020304" pitchFamily="18" charset="0"/>
                  </a:rPr>
                  <a:t>. All </a:t>
                </a:r>
                <a14:m>
                  <m:oMath xmlns:m="http://schemas.openxmlformats.org/officeDocument/2006/math">
                    <m:sSub>
                      <m:sSubPr>
                        <m:ctrlPr>
                          <a:rPr lang="sv-SE" altLang="sv-SE" sz="1600" i="1" dirty="0">
                            <a:latin typeface="Cambria Math" panose="02040503050406030204" pitchFamily="18" charset="0"/>
                            <a:ea typeface="Times New Roman" panose="02020603050405020304" pitchFamily="18" charset="0"/>
                          </a:rPr>
                        </m:ctrlPr>
                      </m:sSubPr>
                      <m:e>
                        <m:r>
                          <a:rPr lang="sv-SE" altLang="sv-SE" sz="1600" i="1" dirty="0">
                            <a:latin typeface="Cambria Math" panose="02040503050406030204" pitchFamily="18" charset="0"/>
                            <a:ea typeface="Times New Roman" panose="02020603050405020304" pitchFamily="18" charset="0"/>
                          </a:rPr>
                          <m:t>𝜖</m:t>
                        </m:r>
                      </m:e>
                      <m:sub>
                        <m:r>
                          <a:rPr lang="sv-SE" altLang="sv-SE" sz="1600" i="1" dirty="0">
                            <a:latin typeface="Cambria Math" panose="02040503050406030204" pitchFamily="18" charset="0"/>
                            <a:ea typeface="Times New Roman" panose="02020603050405020304" pitchFamily="18" charset="0"/>
                          </a:rPr>
                          <m:t>𝑙𝑘</m:t>
                        </m:r>
                      </m:sub>
                    </m:sSub>
                  </m:oMath>
                </a14:m>
                <a:r>
                  <a:rPr lang="en-GB" altLang="sv-SE" sz="1600" dirty="0">
                    <a:ea typeface="Times New Roman" panose="02020603050405020304" pitchFamily="18" charset="0"/>
                  </a:rPr>
                  <a:t> </a:t>
                </a:r>
                <a:r>
                  <a:rPr lang="en-GB" altLang="sv-SE" sz="1600" dirty="0">
                    <a:latin typeface="Arial" panose="020B0604020202020204" pitchFamily="34" charset="0"/>
                    <a:ea typeface="Times New Roman" panose="02020603050405020304" pitchFamily="18" charset="0"/>
                  </a:rPr>
                  <a:t>were drawn independently.</a:t>
                </a:r>
                <a:endParaRPr lang="en-GB" sz="1600" dirty="0"/>
              </a:p>
              <a:p>
                <a:pPr lvl="0" eaLnBrk="0" fontAlgn="base" hangingPunct="0">
                  <a:spcBef>
                    <a:spcPct val="0"/>
                  </a:spcBef>
                  <a:spcAft>
                    <a:spcPct val="0"/>
                  </a:spcAft>
                </a:pPr>
                <a:endParaRPr lang="en-GB" sz="1600" dirty="0"/>
              </a:p>
            </p:txBody>
          </p:sp>
        </mc:Choice>
        <mc:Fallback>
          <p:sp>
            <p:nvSpPr>
              <p:cNvPr id="6" name="Rektangel 5">
                <a:extLst>
                  <a:ext uri="{FF2B5EF4-FFF2-40B4-BE49-F238E27FC236}">
                    <a16:creationId xmlns:a16="http://schemas.microsoft.com/office/drawing/2014/main" id="{C8CF4C14-98C7-A042-94DC-99FCEB0DF1B1}"/>
                  </a:ext>
                </a:extLst>
              </p:cNvPr>
              <p:cNvSpPr>
                <a:spLocks noRot="1" noChangeAspect="1" noMove="1" noResize="1" noEditPoints="1" noAdjustHandles="1" noChangeArrowheads="1" noChangeShapeType="1" noTextEdit="1"/>
              </p:cNvSpPr>
              <p:nvPr/>
            </p:nvSpPr>
            <p:spPr>
              <a:xfrm>
                <a:off x="1440000" y="6007124"/>
                <a:ext cx="9832838" cy="830997"/>
              </a:xfrm>
              <a:prstGeom prst="rect">
                <a:avLst/>
              </a:prstGeom>
              <a:blipFill>
                <a:blip r:embed="rId5"/>
                <a:stretch>
                  <a:fillRect l="-258" t="-3030"/>
                </a:stretch>
              </a:blipFill>
            </p:spPr>
            <p:txBody>
              <a:bodyPr/>
              <a:lstStyle/>
              <a:p>
                <a:r>
                  <a:rPr lang="en-GB">
                    <a:noFill/>
                  </a:rPr>
                  <a:t> </a:t>
                </a:r>
              </a:p>
            </p:txBody>
          </p:sp>
        </mc:Fallback>
      </mc:AlternateContent>
    </p:spTree>
    <p:extLst>
      <p:ext uri="{BB962C8B-B14F-4D97-AF65-F5344CB8AC3E}">
        <p14:creationId xmlns:p14="http://schemas.microsoft.com/office/powerpoint/2010/main" val="3125204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FCE3F1-0A6B-EA41-8709-9A342A70EA0A}"/>
              </a:ext>
            </a:extLst>
          </p:cNvPr>
          <p:cNvSpPr>
            <a:spLocks noGrp="1"/>
          </p:cNvSpPr>
          <p:nvPr>
            <p:ph type="title"/>
          </p:nvPr>
        </p:nvSpPr>
        <p:spPr>
          <a:xfrm>
            <a:off x="1440000" y="360000"/>
            <a:ext cx="10515600" cy="1325563"/>
          </a:xfrm>
        </p:spPr>
        <p:txBody>
          <a:bodyPr/>
          <a:lstStyle/>
          <a:p>
            <a:r>
              <a:rPr lang="en-GB" dirty="0"/>
              <a:t>Simulation - Populations size</a:t>
            </a:r>
          </a:p>
        </p:txBody>
      </p:sp>
      <mc:AlternateContent xmlns:mc="http://schemas.openxmlformats.org/markup-compatibility/2006">
        <mc:Choice xmlns:a14="http://schemas.microsoft.com/office/drawing/2010/main" Requires="a14">
          <p:sp>
            <p:nvSpPr>
              <p:cNvPr id="3" name="Platshållare för innehåll 2">
                <a:extLst>
                  <a:ext uri="{FF2B5EF4-FFF2-40B4-BE49-F238E27FC236}">
                    <a16:creationId xmlns:a16="http://schemas.microsoft.com/office/drawing/2014/main" id="{BA095764-01A1-6D45-9397-17E7906A7676}"/>
                  </a:ext>
                </a:extLst>
              </p:cNvPr>
              <p:cNvSpPr>
                <a:spLocks noGrp="1"/>
              </p:cNvSpPr>
              <p:nvPr>
                <p:ph idx="1"/>
              </p:nvPr>
            </p:nvSpPr>
            <p:spPr>
              <a:xfrm>
                <a:off x="1440000" y="1685563"/>
                <a:ext cx="8915400" cy="4724400"/>
              </a:xfrm>
            </p:spPr>
            <p:txBody>
              <a:bodyPr>
                <a:normAutofit/>
              </a:bodyPr>
              <a:lstStyle/>
              <a:p>
                <a:r>
                  <a:rPr lang="en-GB" sz="2000" dirty="0"/>
                  <a:t>We simulated sequences of growing populations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𝑈</m:t>
                        </m:r>
                      </m:e>
                      <m:sub>
                        <m:r>
                          <a:rPr lang="en-GB" sz="2000" i="1">
                            <a:latin typeface="Cambria Math" panose="02040503050406030204" pitchFamily="18" charset="0"/>
                          </a:rPr>
                          <m:t>𝑗</m:t>
                        </m:r>
                      </m:sub>
                    </m:sSub>
                  </m:oMath>
                </a14:m>
                <a:r>
                  <a:rPr lang="en-GB" sz="2000" dirty="0"/>
                  <a:t> of sizes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𝑗</m:t>
                        </m:r>
                      </m:sub>
                    </m:sSub>
                    <m:r>
                      <a:rPr lang="en-GB" sz="2000" i="1">
                        <a:latin typeface="Cambria Math" panose="02040503050406030204" pitchFamily="18" charset="0"/>
                      </a:rPr>
                      <m:t>, </m:t>
                    </m:r>
                    <m:r>
                      <a:rPr lang="en-GB" sz="2000" i="1">
                        <a:latin typeface="Cambria Math" panose="02040503050406030204" pitchFamily="18" charset="0"/>
                      </a:rPr>
                      <m:t>𝑗</m:t>
                    </m:r>
                    <m:r>
                      <a:rPr lang="en-GB" sz="2000" i="1">
                        <a:latin typeface="Cambria Math" panose="02040503050406030204" pitchFamily="18" charset="0"/>
                      </a:rPr>
                      <m:t>=1,…,14</m:t>
                    </m:r>
                  </m:oMath>
                </a14:m>
                <a:r>
                  <a:rPr lang="en-GB" sz="2000" dirty="0"/>
                  <a:t>, starting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1</m:t>
                        </m:r>
                      </m:sub>
                    </m:sSub>
                    <m:r>
                      <a:rPr lang="en-GB" sz="2000" i="1">
                        <a:latin typeface="Cambria Math" panose="02040503050406030204" pitchFamily="18" charset="0"/>
                      </a:rPr>
                      <m:t>=60000</m:t>
                    </m:r>
                  </m:oMath>
                </a14:m>
                <a:r>
                  <a:rPr lang="en-GB" sz="2000" dirty="0"/>
                  <a:t> and gradually increasing until we reach a population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𝑈</m:t>
                        </m:r>
                      </m:e>
                      <m:sub>
                        <m:r>
                          <a:rPr lang="en-GB" sz="2000" i="1">
                            <a:latin typeface="Cambria Math" panose="02040503050406030204" pitchFamily="18" charset="0"/>
                          </a:rPr>
                          <m:t>14</m:t>
                        </m:r>
                      </m:sub>
                    </m:sSub>
                  </m:oMath>
                </a14:m>
                <a:r>
                  <a:rPr lang="en-GB" sz="2000" dirty="0"/>
                  <a:t> of size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𝑁</m:t>
                        </m:r>
                      </m:e>
                      <m:sub>
                        <m:r>
                          <a:rPr lang="en-GB" sz="2000" i="1">
                            <a:latin typeface="Cambria Math" panose="02040503050406030204" pitchFamily="18" charset="0"/>
                          </a:rPr>
                          <m:t>14</m:t>
                        </m:r>
                      </m:sub>
                    </m:sSub>
                    <m:r>
                      <a:rPr lang="en-GB" sz="2000" i="1">
                        <a:latin typeface="Cambria Math" panose="02040503050406030204" pitchFamily="18" charset="0"/>
                      </a:rPr>
                      <m:t>=11677170.</m:t>
                    </m:r>
                  </m:oMath>
                </a14:m>
                <a:endParaRPr lang="en-GB" sz="2000" dirty="0"/>
              </a:p>
              <a:p>
                <a:r>
                  <a:rPr lang="en-GB" sz="2000" dirty="0"/>
                  <a:t>R was generated by systematic π</a:t>
                </a:r>
                <a:r>
                  <a:rPr lang="en-GB" sz="2000" dirty="0" err="1"/>
                  <a:t>ps</a:t>
                </a:r>
                <a:r>
                  <a:rPr lang="en-GB" sz="2000" dirty="0"/>
                  <a:t> sampling with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𝜃</m:t>
                        </m:r>
                      </m:e>
                      <m:sub>
                        <m:r>
                          <a:rPr lang="en-GB" sz="2000" i="1">
                            <a:latin typeface="Cambria Math" panose="02040503050406030204" pitchFamily="18" charset="0"/>
                          </a:rPr>
                          <m:t>𝑖𝑘</m:t>
                        </m:r>
                      </m:sub>
                    </m:sSub>
                  </m:oMath>
                </a14:m>
                <a:r>
                  <a:rPr lang="en-GB" sz="2000" dirty="0"/>
                  <a:t> as size measure, that is, probability proportional to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𝜃</m:t>
                        </m:r>
                      </m:e>
                      <m:sub>
                        <m:r>
                          <a:rPr lang="en-GB" sz="2000" i="1">
                            <a:latin typeface="Cambria Math" panose="02040503050406030204" pitchFamily="18" charset="0"/>
                          </a:rPr>
                          <m:t>𝑖𝑘</m:t>
                        </m:r>
                      </m:sub>
                    </m:sSub>
                  </m:oMath>
                </a14:m>
                <a:r>
                  <a:rPr lang="en-GB" sz="2000" dirty="0">
                    <a:effectLst/>
                  </a:rPr>
                  <a:t> </a:t>
                </a:r>
              </a:p>
              <a:p>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𝑓</m:t>
                        </m:r>
                      </m:e>
                      <m:sub>
                        <m:r>
                          <a:rPr lang="en-GB" sz="2000" i="1">
                            <a:latin typeface="Cambria Math" panose="02040503050406030204" pitchFamily="18" charset="0"/>
                          </a:rPr>
                          <m:t>𝑜</m:t>
                        </m:r>
                      </m:sub>
                    </m:sSub>
                    <m:r>
                      <a:rPr lang="en-GB" sz="2000" i="1">
                        <a:latin typeface="Cambria Math" panose="02040503050406030204" pitchFamily="18" charset="0"/>
                      </a:rPr>
                      <m:t>=</m:t>
                    </m:r>
                    <m:r>
                      <a:rPr lang="en-GB" sz="2000" i="1">
                        <a:latin typeface="Cambria Math" panose="02040503050406030204" pitchFamily="18" charset="0"/>
                      </a:rPr>
                      <m:t>80%</m:t>
                    </m:r>
                    <m:r>
                      <a:rPr lang="en-GB" sz="2000" i="1">
                        <a:latin typeface="Cambria Math" panose="02040503050406030204" pitchFamily="18" charset="0"/>
                      </a:rPr>
                      <m:t> </m:t>
                    </m:r>
                  </m:oMath>
                </a14:m>
                <a:r>
                  <a:rPr lang="en-GB" sz="2000" dirty="0"/>
                  <a:t>was generated directly from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𝑈</m:t>
                        </m:r>
                      </m:e>
                      <m:sub>
                        <m:r>
                          <a:rPr lang="en-GB" sz="2000" i="1">
                            <a:latin typeface="Cambria Math" panose="02040503050406030204" pitchFamily="18" charset="0"/>
                          </a:rPr>
                          <m:t>𝑗</m:t>
                        </m:r>
                      </m:sub>
                    </m:sSub>
                  </m:oMath>
                </a14:m>
                <a:r>
                  <a:rPr lang="en-GB" sz="2000" dirty="0"/>
                  <a:t> with systematic π</a:t>
                </a:r>
                <a:r>
                  <a:rPr lang="en-GB" sz="2000" dirty="0" err="1"/>
                  <a:t>ps</a:t>
                </a:r>
                <a:r>
                  <a:rPr lang="en-GB" sz="2000" dirty="0"/>
                  <a:t> sampling.</a:t>
                </a:r>
                <a:r>
                  <a:rPr lang="en-GB" sz="2000" dirty="0">
                    <a:effectLst/>
                  </a:rPr>
                  <a:t> </a:t>
                </a:r>
              </a:p>
              <a:p>
                <a14:m>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𝑓</m:t>
                        </m:r>
                      </m:e>
                      <m:sub>
                        <m:r>
                          <a:rPr lang="en-GB" sz="2000" b="0" i="1" smtClean="0">
                            <a:latin typeface="Cambria Math" panose="02040503050406030204" pitchFamily="18" charset="0"/>
                          </a:rPr>
                          <m:t>𝑚</m:t>
                        </m:r>
                      </m:sub>
                    </m:sSub>
                  </m:oMath>
                </a14:m>
                <a:r>
                  <a:rPr lang="en-GB" sz="2000" dirty="0">
                    <a:effectLst/>
                  </a:rPr>
                  <a:t> was generated by drawing a SRS from </a:t>
                </a:r>
                <a14:m>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𝑈</m:t>
                        </m:r>
                      </m:e>
                      <m:sub>
                        <m:r>
                          <a:rPr lang="en-GB" sz="2000" i="1">
                            <a:latin typeface="Cambria Math" panose="02040503050406030204" pitchFamily="18" charset="0"/>
                          </a:rPr>
                          <m:t>𝑗</m:t>
                        </m:r>
                      </m:sub>
                    </m:sSub>
                  </m:oMath>
                </a14:m>
                <a:r>
                  <a:rPr lang="en-GB" sz="2000" dirty="0">
                    <a:effectLst/>
                  </a:rPr>
                  <a:t> of size 3.3%. Thereafter, 20% of the sampled units was generated as respondents by </a:t>
                </a:r>
                <a:r>
                  <a:rPr lang="en-GB" sz="2000" dirty="0"/>
                  <a:t>systematic π</a:t>
                </a:r>
                <a:r>
                  <a:rPr lang="en-GB" sz="2000" dirty="0" err="1"/>
                  <a:t>ps</a:t>
                </a:r>
                <a:r>
                  <a:rPr lang="en-GB" sz="2000" dirty="0"/>
                  <a:t> sampling, resulting in </a:t>
                </a:r>
                <a14:m>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𝑓</m:t>
                        </m:r>
                      </m:e>
                      <m:sub>
                        <m:r>
                          <a:rPr lang="en-GB" sz="2000" b="0" i="1" smtClean="0">
                            <a:latin typeface="Cambria Math" panose="02040503050406030204" pitchFamily="18" charset="0"/>
                          </a:rPr>
                          <m:t>𝑚</m:t>
                        </m:r>
                      </m:sub>
                    </m:sSub>
                    <m:r>
                      <a:rPr lang="sv-SE" sz="2000" b="0" i="1" smtClean="0">
                        <a:latin typeface="Cambria Math" panose="02040503050406030204" pitchFamily="18" charset="0"/>
                      </a:rPr>
                      <m:t>=0.67% </m:t>
                    </m:r>
                  </m:oMath>
                </a14:m>
                <a:r>
                  <a:rPr lang="en-GB" sz="2000" dirty="0">
                    <a:effectLst/>
                  </a:rPr>
                  <a:t>of </a:t>
                </a:r>
                <a14:m>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𝑈</m:t>
                        </m:r>
                      </m:e>
                      <m:sub>
                        <m:r>
                          <a:rPr lang="en-GB" sz="2000" i="1">
                            <a:latin typeface="Cambria Math" panose="02040503050406030204" pitchFamily="18" charset="0"/>
                          </a:rPr>
                          <m:t>𝑗</m:t>
                        </m:r>
                      </m:sub>
                    </m:sSub>
                  </m:oMath>
                </a14:m>
                <a:r>
                  <a:rPr lang="en-GB" sz="2000" dirty="0">
                    <a:effectLst/>
                  </a:rPr>
                  <a:t>.</a:t>
                </a:r>
              </a:p>
              <a:p>
                <a:r>
                  <a:rPr lang="en-GB" sz="2000" dirty="0">
                    <a:effectLst/>
                  </a:rPr>
                  <a:t>We repeated the process 10000 times for each </a:t>
                </a:r>
                <a14:m>
                  <m:oMath xmlns:m="http://schemas.openxmlformats.org/officeDocument/2006/math">
                    <m:sSub>
                      <m:sSubPr>
                        <m:ctrlPr>
                          <a:rPr lang="en-GB" sz="2000" i="1" smtClean="0">
                            <a:latin typeface="Cambria Math" panose="02040503050406030204" pitchFamily="18" charset="0"/>
                          </a:rPr>
                        </m:ctrlPr>
                      </m:sSubPr>
                      <m:e>
                        <m:r>
                          <a:rPr lang="en-GB" sz="2000" i="1">
                            <a:latin typeface="Cambria Math" panose="02040503050406030204" pitchFamily="18" charset="0"/>
                          </a:rPr>
                          <m:t>𝑈</m:t>
                        </m:r>
                      </m:e>
                      <m:sub>
                        <m:r>
                          <a:rPr lang="en-GB" sz="2000" i="1">
                            <a:latin typeface="Cambria Math" panose="02040503050406030204" pitchFamily="18" charset="0"/>
                          </a:rPr>
                          <m:t>𝑗</m:t>
                        </m:r>
                      </m:sub>
                    </m:sSub>
                  </m:oMath>
                </a14:m>
                <a:r>
                  <a:rPr lang="en-GB" sz="2000" dirty="0">
                    <a:effectLst/>
                  </a:rPr>
                  <a:t>.</a:t>
                </a:r>
              </a:p>
              <a:p>
                <a:endParaRPr lang="en-GB" sz="2000" dirty="0"/>
              </a:p>
            </p:txBody>
          </p:sp>
        </mc:Choice>
        <mc:Fallback>
          <p:sp>
            <p:nvSpPr>
              <p:cNvPr id="3" name="Platshållare för innehåll 2">
                <a:extLst>
                  <a:ext uri="{FF2B5EF4-FFF2-40B4-BE49-F238E27FC236}">
                    <a16:creationId xmlns:a16="http://schemas.microsoft.com/office/drawing/2014/main" id="{BA095764-01A1-6D45-9397-17E7906A7676}"/>
                  </a:ext>
                </a:extLst>
              </p:cNvPr>
              <p:cNvSpPr>
                <a:spLocks noGrp="1" noRot="1" noChangeAspect="1" noMove="1" noResize="1" noEditPoints="1" noAdjustHandles="1" noChangeArrowheads="1" noChangeShapeType="1" noTextEdit="1"/>
              </p:cNvSpPr>
              <p:nvPr>
                <p:ph idx="1"/>
              </p:nvPr>
            </p:nvSpPr>
            <p:spPr>
              <a:xfrm>
                <a:off x="1440000" y="1685563"/>
                <a:ext cx="8915400" cy="4724400"/>
              </a:xfrm>
              <a:blipFill>
                <a:blip r:embed="rId3"/>
                <a:stretch>
                  <a:fillRect l="-427" t="-1072"/>
                </a:stretch>
              </a:blipFill>
            </p:spPr>
            <p:txBody>
              <a:bodyPr/>
              <a:lstStyle/>
              <a:p>
                <a:r>
                  <a:rPr lang="en-GB">
                    <a:noFill/>
                  </a:rPr>
                  <a:t> </a:t>
                </a:r>
              </a:p>
            </p:txBody>
          </p:sp>
        </mc:Fallback>
      </mc:AlternateContent>
    </p:spTree>
    <p:extLst>
      <p:ext uri="{BB962C8B-B14F-4D97-AF65-F5344CB8AC3E}">
        <p14:creationId xmlns:p14="http://schemas.microsoft.com/office/powerpoint/2010/main" val="96599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ubrik 1">
                <a:extLst>
                  <a:ext uri="{FF2B5EF4-FFF2-40B4-BE49-F238E27FC236}">
                    <a16:creationId xmlns:a16="http://schemas.microsoft.com/office/drawing/2014/main" id="{8809C427-A447-314C-AFB6-5598C5A24297}"/>
                  </a:ext>
                </a:extLst>
              </p:cNvPr>
              <p:cNvSpPr>
                <a:spLocks noGrp="1"/>
              </p:cNvSpPr>
              <p:nvPr>
                <p:ph type="title"/>
              </p:nvPr>
            </p:nvSpPr>
            <p:spPr>
              <a:xfrm>
                <a:off x="1440000" y="360000"/>
                <a:ext cx="8911687" cy="1280890"/>
              </a:xfrm>
            </p:spPr>
            <p:txBody>
              <a:bodyPr/>
              <a:lstStyle/>
              <a:p>
                <a14:m>
                  <m:oMath xmlns:m="http://schemas.openxmlformats.org/officeDocument/2006/math">
                    <m:sSub>
                      <m:sSubPr>
                        <m:ctrlPr>
                          <a:rPr lang="sv-SE" i="1" smtClean="0">
                            <a:latin typeface="Cambria Math" panose="02040503050406030204" pitchFamily="18" charset="0"/>
                          </a:rPr>
                        </m:ctrlPr>
                      </m:sSubPr>
                      <m:e>
                        <m:r>
                          <m:rPr>
                            <m:nor/>
                          </m:rPr>
                          <a:rPr lang="sv-SE" b="0" i="1" smtClean="0">
                            <a:latin typeface="Cambria Math" panose="02040503050406030204" pitchFamily="18" charset="0"/>
                          </a:rPr>
                          <m:t>D</m:t>
                        </m:r>
                        <m:r>
                          <m:rPr>
                            <m:nor/>
                          </m:rPr>
                          <a:rPr lang="en-GB" i="1" dirty="0" smtClean="0"/>
                          <m:t>efect</m:t>
                        </m:r>
                        <m:r>
                          <m:rPr>
                            <m:nor/>
                          </m:rPr>
                          <a:rPr lang="en-GB" i="1" dirty="0" smtClean="0"/>
                          <m:t> </m:t>
                        </m:r>
                        <m:r>
                          <m:rPr>
                            <m:nor/>
                          </m:rPr>
                          <a:rPr lang="en-GB" i="1" dirty="0" smtClean="0"/>
                          <m:t>index</m:t>
                        </m:r>
                        <m:r>
                          <a:rPr lang="sv-SE" b="0" i="1" dirty="0" smtClean="0">
                            <a:latin typeface="Cambria Math" panose="02040503050406030204" pitchFamily="18" charset="0"/>
                          </a:rPr>
                          <m:t> </m:t>
                        </m:r>
                        <m:r>
                          <a:rPr lang="en-US" i="1">
                            <a:latin typeface="Cambria Math" panose="02040503050406030204" pitchFamily="18" charset="0"/>
                          </a:rPr>
                          <m:t>𝐷</m:t>
                        </m:r>
                      </m:e>
                      <m:sub>
                        <m:r>
                          <a:rPr lang="en-US" i="1">
                            <a:latin typeface="Cambria Math" panose="02040503050406030204" pitchFamily="18" charset="0"/>
                          </a:rPr>
                          <m:t>𝐼</m:t>
                        </m:r>
                      </m:sub>
                    </m:sSub>
                    <m:r>
                      <a:rPr lang="sv-SE" b="0" i="1" smtClean="0">
                        <a:latin typeface="Cambria Math" panose="02040503050406030204" pitchFamily="18" charset="0"/>
                      </a:rPr>
                      <m:t>=</m:t>
                    </m:r>
                    <m:sSub>
                      <m:sSubPr>
                        <m:ctrlPr>
                          <a:rPr lang="sv-SE"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𝑅</m:t>
                        </m:r>
                      </m:sub>
                    </m:sSub>
                    <m:d>
                      <m:dPr>
                        <m:ctrlPr>
                          <a:rPr lang="sv-SE" i="1">
                            <a:latin typeface="Cambria Math" panose="02040503050406030204" pitchFamily="18" charset="0"/>
                          </a:rPr>
                        </m:ctrlPr>
                      </m:dPr>
                      <m:e>
                        <m:sSubSup>
                          <m:sSubSupPr>
                            <m:ctrlPr>
                              <a:rPr lang="sv-SE" i="1">
                                <a:latin typeface="Cambria Math" panose="02040503050406030204" pitchFamily="18" charset="0"/>
                              </a:rPr>
                            </m:ctrlPr>
                          </m:sSubSupPr>
                          <m:e>
                            <m:r>
                              <a:rPr lang="en-GB" i="1">
                                <a:latin typeface="Cambria Math" panose="02040503050406030204" pitchFamily="18" charset="0"/>
                              </a:rPr>
                              <m:t>𝜌</m:t>
                            </m:r>
                          </m:e>
                          <m:sub>
                            <m:r>
                              <a:rPr lang="en-GB" i="1">
                                <a:latin typeface="Cambria Math" panose="02040503050406030204" pitchFamily="18" charset="0"/>
                              </a:rPr>
                              <m:t>𝑅𝑦</m:t>
                            </m:r>
                          </m:sub>
                          <m:sup>
                            <m:r>
                              <a:rPr lang="en-GB" i="1">
                                <a:latin typeface="Cambria Math" panose="02040503050406030204" pitchFamily="18" charset="0"/>
                              </a:rPr>
                              <m:t>2</m:t>
                            </m:r>
                          </m:sup>
                        </m:sSubSup>
                      </m:e>
                    </m:d>
                  </m:oMath>
                </a14:m>
                <a:r>
                  <a:rPr lang="en-GB" dirty="0"/>
                  <a:t> </a:t>
                </a:r>
              </a:p>
            </p:txBody>
          </p:sp>
        </mc:Choice>
        <mc:Fallback>
          <p:sp>
            <p:nvSpPr>
              <p:cNvPr id="2" name="Rubrik 1">
                <a:extLst>
                  <a:ext uri="{FF2B5EF4-FFF2-40B4-BE49-F238E27FC236}">
                    <a16:creationId xmlns:a16="http://schemas.microsoft.com/office/drawing/2014/main" id="{8809C427-A447-314C-AFB6-5598C5A24297}"/>
                  </a:ext>
                </a:extLst>
              </p:cNvPr>
              <p:cNvSpPr>
                <a:spLocks noGrp="1" noRot="1" noChangeAspect="1" noMove="1" noResize="1" noEditPoints="1" noAdjustHandles="1" noChangeArrowheads="1" noChangeShapeType="1" noTextEdit="1"/>
              </p:cNvSpPr>
              <p:nvPr>
                <p:ph type="title"/>
              </p:nvPr>
            </p:nvSpPr>
            <p:spPr>
              <a:xfrm>
                <a:off x="1440000" y="360000"/>
                <a:ext cx="8911687" cy="1280890"/>
              </a:xfrm>
              <a:blipFill>
                <a:blip r:embed="rId3"/>
                <a:stretch>
                  <a:fillRect l="-853"/>
                </a:stretch>
              </a:blipFill>
            </p:spPr>
            <p:txBody>
              <a:bodyPr/>
              <a:lstStyle/>
              <a:p>
                <a:r>
                  <a:rPr lang="en-GB">
                    <a:noFill/>
                  </a:rPr>
                  <a:t> </a:t>
                </a:r>
              </a:p>
            </p:txBody>
          </p:sp>
        </mc:Fallback>
      </mc:AlternateContent>
      <p:pic>
        <p:nvPicPr>
          <p:cNvPr id="22" name="Picture 21" descr="A group of graphs with numbers&#10;&#10;Description automatically generated">
            <a:extLst>
              <a:ext uri="{FF2B5EF4-FFF2-40B4-BE49-F238E27FC236}">
                <a16:creationId xmlns:a16="http://schemas.microsoft.com/office/drawing/2014/main" id="{8509A6D3-3F0C-8672-0A43-94A9C7DC8BFD}"/>
              </a:ext>
            </a:extLst>
          </p:cNvPr>
          <p:cNvPicPr>
            <a:picLocks noChangeAspect="1"/>
          </p:cNvPicPr>
          <p:nvPr/>
        </p:nvPicPr>
        <p:blipFill>
          <a:blip r:embed="rId4"/>
          <a:stretch>
            <a:fillRect/>
          </a:stretch>
        </p:blipFill>
        <p:spPr>
          <a:xfrm>
            <a:off x="0" y="1266092"/>
            <a:ext cx="12194642" cy="5591909"/>
          </a:xfrm>
          <a:prstGeom prst="rect">
            <a:avLst/>
          </a:prstGeom>
        </p:spPr>
      </p:pic>
      <p:sp>
        <p:nvSpPr>
          <p:cNvPr id="3" name="Process 2">
            <a:extLst>
              <a:ext uri="{FF2B5EF4-FFF2-40B4-BE49-F238E27FC236}">
                <a16:creationId xmlns:a16="http://schemas.microsoft.com/office/drawing/2014/main" id="{6FBDB33E-9730-A643-A845-C2E0B8C306A3}"/>
              </a:ext>
            </a:extLst>
          </p:cNvPr>
          <p:cNvSpPr/>
          <p:nvPr/>
        </p:nvSpPr>
        <p:spPr>
          <a:xfrm>
            <a:off x="4107590" y="3580546"/>
            <a:ext cx="4522060" cy="962999"/>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2000" dirty="0">
                <a:solidFill>
                  <a:srgbClr val="FF0000"/>
                </a:solidFill>
              </a:rPr>
              <a:t>Simple random sample (full response)</a:t>
            </a:r>
          </a:p>
          <a:p>
            <a:r>
              <a:rPr lang="en-GB" sz="2000" dirty="0">
                <a:solidFill>
                  <a:srgbClr val="0070C0"/>
                </a:solidFill>
              </a:rPr>
              <a:t>Simple random sample with nonresponse</a:t>
            </a:r>
          </a:p>
          <a:p>
            <a:r>
              <a:rPr lang="en-GB" sz="2000" dirty="0"/>
              <a:t>Nonprobability data</a:t>
            </a:r>
          </a:p>
        </p:txBody>
      </p:sp>
    </p:spTree>
    <p:extLst>
      <p:ext uri="{BB962C8B-B14F-4D97-AF65-F5344CB8AC3E}">
        <p14:creationId xmlns:p14="http://schemas.microsoft.com/office/powerpoint/2010/main" val="28468602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B547FC-22CA-49CD-AFB8-F224C56D52D3}"/>
</file>

<file path=customXml/itemProps2.xml><?xml version="1.0" encoding="utf-8"?>
<ds:datastoreItem xmlns:ds="http://schemas.openxmlformats.org/officeDocument/2006/customXml" ds:itemID="{65EC90F0-2F24-4F45-B5AB-01FD4B6CCD8A}"/>
</file>

<file path=docProps/app.xml><?xml version="1.0" encoding="utf-8"?>
<Properties xmlns="http://schemas.openxmlformats.org/officeDocument/2006/extended-properties" xmlns:vt="http://schemas.openxmlformats.org/officeDocument/2006/docPropsVTypes">
  <Template/>
  <TotalTime>21763</TotalTime>
  <Words>2802</Words>
  <Application>Microsoft Macintosh PowerPoint</Application>
  <PresentationFormat>Bredbild</PresentationFormat>
  <Paragraphs>1197</Paragraphs>
  <Slides>17</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17</vt:i4>
      </vt:variant>
    </vt:vector>
  </HeadingPairs>
  <TitlesOfParts>
    <vt:vector size="23" baseType="lpstr">
      <vt:lpstr>Arial</vt:lpstr>
      <vt:lpstr>Calibri</vt:lpstr>
      <vt:lpstr>Calibri Light</vt:lpstr>
      <vt:lpstr>Cambria Math</vt:lpstr>
      <vt:lpstr>Times New Roman</vt:lpstr>
      <vt:lpstr>Office-tema</vt:lpstr>
      <vt:lpstr>Selection bias in big data: A practitioner’s point of view </vt:lpstr>
      <vt:lpstr>Background</vt:lpstr>
      <vt:lpstr>Theory – Error &amp; MSE decomposition  </vt:lpstr>
      <vt:lpstr>Theory – Design effect and effective sample size</vt:lpstr>
      <vt:lpstr>Theory – Comparing data sets</vt:lpstr>
      <vt:lpstr>Weighted estimates</vt:lpstr>
      <vt:lpstr>Simulation – Populations</vt:lpstr>
      <vt:lpstr>Simulation - Populations size</vt:lpstr>
      <vt:lpstr>〖"Defect index"  D〗_I=E_R (ρ_Ry^2 ) </vt:lpstr>
      <vt:lpstr>PowerPoint-presentation</vt:lpstr>
      <vt:lpstr>Evaluation of Bias, Variance &amp; MSE</vt:lpstr>
      <vt:lpstr>PowerPoint-presentation</vt:lpstr>
      <vt:lpstr>PowerPoint-presentation</vt:lpstr>
      <vt:lpstr>Relative bias of the variance estimate</vt:lpstr>
      <vt:lpstr>Coverage probability</vt:lpstr>
      <vt:lpstr>Conclusions and reflections </vt:lpstr>
      <vt:lpstr>Thank you for your time!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bias in big data in official statistics from a practitioner’s point of view</dc:title>
  <dc:creator>Microsoft Office User</dc:creator>
  <cp:lastModifiedBy>Microsoft Office User</cp:lastModifiedBy>
  <cp:revision>166</cp:revision>
  <cp:lastPrinted>2024-02-14T08:10:10Z</cp:lastPrinted>
  <dcterms:created xsi:type="dcterms:W3CDTF">2024-01-29T06:21:28Z</dcterms:created>
  <dcterms:modified xsi:type="dcterms:W3CDTF">2024-08-05T22:54:14Z</dcterms:modified>
</cp:coreProperties>
</file>